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mp" ContentType="image/png"/>
  <Default Extension="vml" ContentType="application/vnd.openxmlformats-officedocument.vmlDrawing"/>
  <Default Extension="gif" ContentType="image/gif"/>
  <Default Extension="wdp" ContentType="image/vnd.ms-photo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41.jpg" ContentType="image/pn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412" r:id="rId2"/>
    <p:sldId id="353" r:id="rId3"/>
    <p:sldId id="409" r:id="rId4"/>
    <p:sldId id="410" r:id="rId5"/>
    <p:sldId id="445" r:id="rId6"/>
    <p:sldId id="424" r:id="rId7"/>
    <p:sldId id="426" r:id="rId8"/>
    <p:sldId id="516" r:id="rId9"/>
    <p:sldId id="512" r:id="rId10"/>
    <p:sldId id="444" r:id="rId11"/>
    <p:sldId id="521" r:id="rId12"/>
    <p:sldId id="326" r:id="rId13"/>
    <p:sldId id="291" r:id="rId14"/>
    <p:sldId id="442" r:id="rId15"/>
    <p:sldId id="459" r:id="rId16"/>
    <p:sldId id="389" r:id="rId17"/>
    <p:sldId id="385" r:id="rId18"/>
    <p:sldId id="387" r:id="rId19"/>
    <p:sldId id="455" r:id="rId20"/>
    <p:sldId id="297" r:id="rId21"/>
    <p:sldId id="280" r:id="rId22"/>
    <p:sldId id="460" r:id="rId23"/>
    <p:sldId id="466" r:id="rId24"/>
    <p:sldId id="470" r:id="rId25"/>
    <p:sldId id="486" r:id="rId26"/>
    <p:sldId id="469" r:id="rId27"/>
    <p:sldId id="468" r:id="rId28"/>
    <p:sldId id="472" r:id="rId29"/>
    <p:sldId id="485" r:id="rId30"/>
    <p:sldId id="300" r:id="rId31"/>
    <p:sldId id="306" r:id="rId32"/>
    <p:sldId id="493" r:id="rId33"/>
    <p:sldId id="484" r:id="rId34"/>
    <p:sldId id="563" r:id="rId35"/>
    <p:sldId id="564" r:id="rId36"/>
    <p:sldId id="565" r:id="rId37"/>
    <p:sldId id="566" r:id="rId38"/>
    <p:sldId id="567" r:id="rId39"/>
    <p:sldId id="568" r:id="rId40"/>
    <p:sldId id="569" r:id="rId41"/>
    <p:sldId id="570" r:id="rId42"/>
    <p:sldId id="571" r:id="rId43"/>
    <p:sldId id="572" r:id="rId44"/>
    <p:sldId id="573" r:id="rId45"/>
    <p:sldId id="574" r:id="rId46"/>
    <p:sldId id="575" r:id="rId47"/>
    <p:sldId id="576" r:id="rId48"/>
    <p:sldId id="577" r:id="rId49"/>
    <p:sldId id="578" r:id="rId50"/>
    <p:sldId id="579" r:id="rId51"/>
    <p:sldId id="580" r:id="rId52"/>
    <p:sldId id="581" r:id="rId53"/>
    <p:sldId id="584" r:id="rId54"/>
    <p:sldId id="329" r:id="rId55"/>
    <p:sldId id="494" r:id="rId56"/>
    <p:sldId id="497" r:id="rId57"/>
    <p:sldId id="535" r:id="rId58"/>
    <p:sldId id="536" r:id="rId59"/>
    <p:sldId id="537" r:id="rId60"/>
    <p:sldId id="538" r:id="rId61"/>
    <p:sldId id="540" r:id="rId62"/>
    <p:sldId id="500" r:id="rId63"/>
    <p:sldId id="302" r:id="rId64"/>
    <p:sldId id="539" r:id="rId65"/>
    <p:sldId id="519" r:id="rId66"/>
    <p:sldId id="541" r:id="rId67"/>
    <p:sldId id="400" r:id="rId68"/>
    <p:sldId id="260" r:id="rId69"/>
    <p:sldId id="375" r:id="rId70"/>
    <p:sldId id="399" r:id="rId71"/>
    <p:sldId id="379" r:id="rId72"/>
    <p:sldId id="332" r:id="rId73"/>
    <p:sldId id="333" r:id="rId74"/>
    <p:sldId id="423" r:id="rId75"/>
    <p:sldId id="309" r:id="rId76"/>
    <p:sldId id="310" r:id="rId77"/>
    <p:sldId id="311" r:id="rId78"/>
    <p:sldId id="428" r:id="rId79"/>
    <p:sldId id="430" r:id="rId80"/>
    <p:sldId id="431" r:id="rId81"/>
    <p:sldId id="432" r:id="rId82"/>
    <p:sldId id="433" r:id="rId83"/>
    <p:sldId id="434" r:id="rId84"/>
    <p:sldId id="435" r:id="rId85"/>
    <p:sldId id="312" r:id="rId86"/>
    <p:sldId id="313" r:id="rId87"/>
    <p:sldId id="316" r:id="rId88"/>
    <p:sldId id="317" r:id="rId89"/>
    <p:sldId id="318" r:id="rId90"/>
    <p:sldId id="319" r:id="rId91"/>
    <p:sldId id="320" r:id="rId92"/>
    <p:sldId id="321" r:id="rId93"/>
    <p:sldId id="359" r:id="rId94"/>
    <p:sldId id="363" r:id="rId95"/>
    <p:sldId id="361" r:id="rId96"/>
    <p:sldId id="520" r:id="rId97"/>
    <p:sldId id="528" r:id="rId98"/>
    <p:sldId id="529" r:id="rId99"/>
    <p:sldId id="562" r:id="rId100"/>
    <p:sldId id="517" r:id="rId101"/>
    <p:sldId id="582" r:id="rId102"/>
    <p:sldId id="583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E28"/>
    <a:srgbClr val="FFC8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20035" autoAdjust="0"/>
    <p:restoredTop sz="94461" autoAdjust="0"/>
  </p:normalViewPr>
  <p:slideViewPr>
    <p:cSldViewPr snapToGrid="0">
      <p:cViewPr>
        <p:scale>
          <a:sx n="100" d="100"/>
          <a:sy n="100" d="100"/>
        </p:scale>
        <p:origin x="744" y="360"/>
      </p:cViewPr>
      <p:guideLst/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1836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notesMaster" Target="notesMasters/notesMaster1.xml"/><Relationship Id="rId105" Type="http://schemas.openxmlformats.org/officeDocument/2006/relationships/presProps" Target="presProps.xml"/><Relationship Id="rId106" Type="http://schemas.openxmlformats.org/officeDocument/2006/relationships/viewProps" Target="viewProps.xml"/><Relationship Id="rId10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49.xml"/><Relationship Id="rId2" Type="http://schemas.openxmlformats.org/officeDocument/2006/relationships/slide" Target="slides/slide73.xml"/><Relationship Id="rId3" Type="http://schemas.openxmlformats.org/officeDocument/2006/relationships/slide" Target="slides/slide7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92DB37-B46D-4880-9C42-EBCF0BF986AD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0E4B83-ACF9-4286-8BDA-E85186C3FA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056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22C89-8EB9-40B4-81BB-31848582CD1B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128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1E5E18BA-3D06-4DF9-BFAF-B9C0EB843530}" type="slidenum">
              <a:rPr lang="en-US">
                <a:solidFill>
                  <a:prstClr val="black"/>
                </a:solidFill>
              </a:rPr>
              <a:pPr/>
              <a:t>87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277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7715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14911"/>
            <a:ext cx="5607050" cy="4184818"/>
          </a:xfrm>
        </p:spPr>
        <p:txBody>
          <a:bodyPr/>
          <a:lstStyle/>
          <a:p>
            <a:endParaRPr lang="en-US"/>
          </a:p>
        </p:txBody>
      </p:sp>
      <p:sp>
        <p:nvSpPr>
          <p:cNvPr id="627716" name="Slide Number Placeholder 3"/>
          <p:cNvSpPr txBox="1">
            <a:spLocks noGrp="1"/>
          </p:cNvSpPr>
          <p:nvPr/>
        </p:nvSpPr>
        <p:spPr bwMode="auto">
          <a:xfrm>
            <a:off x="3970339" y="8829823"/>
            <a:ext cx="3038475" cy="4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AE75DFF4-8064-48E3-AAB1-B68F86069D8D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87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271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3609BAF-89CD-4018-B00A-3E068CA39577}" type="slidenum">
              <a:rPr lang="en-US">
                <a:solidFill>
                  <a:prstClr val="black"/>
                </a:solidFill>
              </a:rPr>
              <a:pPr/>
              <a:t>88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297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9763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14911"/>
            <a:ext cx="5607050" cy="4184818"/>
          </a:xfrm>
        </p:spPr>
        <p:txBody>
          <a:bodyPr/>
          <a:lstStyle/>
          <a:p>
            <a:endParaRPr lang="en-US"/>
          </a:p>
        </p:txBody>
      </p:sp>
      <p:sp>
        <p:nvSpPr>
          <p:cNvPr id="629764" name="Slide Number Placeholder 3"/>
          <p:cNvSpPr txBox="1">
            <a:spLocks noGrp="1"/>
          </p:cNvSpPr>
          <p:nvPr/>
        </p:nvSpPr>
        <p:spPr bwMode="auto">
          <a:xfrm>
            <a:off x="3970339" y="8829823"/>
            <a:ext cx="3038475" cy="4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EA410433-5EA6-47EC-BC6D-843CE40D7594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88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6693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35F985-A992-4659-8B4C-992A1CCAF5F4}" type="slidenum">
              <a:rPr lang="en-US">
                <a:solidFill>
                  <a:prstClr val="black"/>
                </a:solidFill>
              </a:rPr>
              <a:pPr/>
              <a:t>89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31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1811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14911"/>
            <a:ext cx="5607050" cy="4184818"/>
          </a:xfrm>
        </p:spPr>
        <p:txBody>
          <a:bodyPr/>
          <a:lstStyle/>
          <a:p>
            <a:endParaRPr lang="en-US"/>
          </a:p>
        </p:txBody>
      </p:sp>
      <p:sp>
        <p:nvSpPr>
          <p:cNvPr id="631812" name="Slide Number Placeholder 3"/>
          <p:cNvSpPr txBox="1">
            <a:spLocks noGrp="1"/>
          </p:cNvSpPr>
          <p:nvPr/>
        </p:nvSpPr>
        <p:spPr bwMode="auto">
          <a:xfrm>
            <a:off x="3970339" y="8829823"/>
            <a:ext cx="3038475" cy="4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C4B4D5A-B9AE-4DA6-B449-D2E57FAE3A4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89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640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35F985-A992-4659-8B4C-992A1CCAF5F4}" type="slidenum">
              <a:rPr lang="en-US">
                <a:solidFill>
                  <a:prstClr val="black"/>
                </a:solidFill>
              </a:rPr>
              <a:pPr/>
              <a:t>90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31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1811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14911"/>
            <a:ext cx="5607050" cy="4184818"/>
          </a:xfrm>
        </p:spPr>
        <p:txBody>
          <a:bodyPr/>
          <a:lstStyle/>
          <a:p>
            <a:endParaRPr lang="en-US"/>
          </a:p>
        </p:txBody>
      </p:sp>
      <p:sp>
        <p:nvSpPr>
          <p:cNvPr id="631812" name="Slide Number Placeholder 3"/>
          <p:cNvSpPr txBox="1">
            <a:spLocks noGrp="1"/>
          </p:cNvSpPr>
          <p:nvPr/>
        </p:nvSpPr>
        <p:spPr bwMode="auto">
          <a:xfrm>
            <a:off x="3970339" y="8829823"/>
            <a:ext cx="3038475" cy="4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C4B4D5A-B9AE-4DA6-B449-D2E57FAE3A4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90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335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35F985-A992-4659-8B4C-992A1CCAF5F4}" type="slidenum">
              <a:rPr lang="en-US">
                <a:solidFill>
                  <a:prstClr val="black"/>
                </a:solidFill>
              </a:rPr>
              <a:pPr/>
              <a:t>91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31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1811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14911"/>
            <a:ext cx="5607050" cy="4184818"/>
          </a:xfrm>
        </p:spPr>
        <p:txBody>
          <a:bodyPr/>
          <a:lstStyle/>
          <a:p>
            <a:endParaRPr lang="en-US"/>
          </a:p>
        </p:txBody>
      </p:sp>
      <p:sp>
        <p:nvSpPr>
          <p:cNvPr id="631812" name="Slide Number Placeholder 3"/>
          <p:cNvSpPr txBox="1">
            <a:spLocks noGrp="1"/>
          </p:cNvSpPr>
          <p:nvPr/>
        </p:nvSpPr>
        <p:spPr bwMode="auto">
          <a:xfrm>
            <a:off x="3970339" y="8829823"/>
            <a:ext cx="3038475" cy="4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C4B4D5A-B9AE-4DA6-B449-D2E57FAE3A4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91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3936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335F985-A992-4659-8B4C-992A1CCAF5F4}" type="slidenum">
              <a:rPr lang="en-US">
                <a:solidFill>
                  <a:prstClr val="black"/>
                </a:solidFill>
              </a:rPr>
              <a:pPr/>
              <a:t>92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318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1811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14911"/>
            <a:ext cx="5607050" cy="4184818"/>
          </a:xfrm>
        </p:spPr>
        <p:txBody>
          <a:bodyPr/>
          <a:lstStyle/>
          <a:p>
            <a:endParaRPr lang="en-US"/>
          </a:p>
        </p:txBody>
      </p:sp>
      <p:sp>
        <p:nvSpPr>
          <p:cNvPr id="631812" name="Slide Number Placeholder 3"/>
          <p:cNvSpPr txBox="1">
            <a:spLocks noGrp="1"/>
          </p:cNvSpPr>
          <p:nvPr/>
        </p:nvSpPr>
        <p:spPr bwMode="auto">
          <a:xfrm>
            <a:off x="3970339" y="8829823"/>
            <a:ext cx="3038475" cy="4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0C4B4D5A-B9AE-4DA6-B449-D2E57FAE3A47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92</a:t>
            </a:fld>
            <a:endParaRPr lang="en-US" sz="120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062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22C89-8EB9-40B4-81BB-31848582CD1B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534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r>
              <a:rPr lang="en-US" baseline="0" dirty="0" smtClean="0"/>
              <a:t> for tube current,  tube voltage, filament current, filament voltage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22C89-8EB9-40B4-81BB-31848582CD1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412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Definitions</a:t>
            </a:r>
            <a:r>
              <a:rPr lang="en-US" baseline="0" dirty="0" smtClean="0"/>
              <a:t> for tube current,  tube voltage, filament current, filament voltage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C22C89-8EB9-40B4-81BB-31848582CD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2516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E4B83-ACF9-4286-8BDA-E85186C3FA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9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E4B83-ACF9-4286-8BDA-E85186C3FA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9759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0E4B83-ACF9-4286-8BDA-E85186C3FA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8653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8CA25C2-E671-4E5E-9A34-EC46F3276DD1}" type="slidenum">
              <a:rPr lang="en-US">
                <a:solidFill>
                  <a:prstClr val="black"/>
                </a:solidFill>
              </a:rPr>
              <a:pPr/>
              <a:t>85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215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1163" y="696913"/>
            <a:ext cx="6196012" cy="3486150"/>
          </a:xfrm>
          <a:ln/>
        </p:spPr>
      </p:sp>
      <p:sp>
        <p:nvSpPr>
          <p:cNvPr id="621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205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AE5E828-EC52-46DE-9846-005B1C7FF391}" type="slidenum">
              <a:rPr lang="en-US">
                <a:solidFill>
                  <a:prstClr val="black"/>
                </a:solidFill>
              </a:rPr>
              <a:pPr/>
              <a:t>86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256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5667" name="Notes Placeholder 2"/>
          <p:cNvSpPr>
            <a:spLocks noGrp="1"/>
          </p:cNvSpPr>
          <p:nvPr>
            <p:ph type="body" idx="1"/>
          </p:nvPr>
        </p:nvSpPr>
        <p:spPr>
          <a:xfrm>
            <a:off x="701675" y="4414911"/>
            <a:ext cx="5607050" cy="418481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25668" name="Slide Number Placeholder 3"/>
          <p:cNvSpPr txBox="1">
            <a:spLocks noGrp="1"/>
          </p:cNvSpPr>
          <p:nvPr/>
        </p:nvSpPr>
        <p:spPr bwMode="auto">
          <a:xfrm>
            <a:off x="3970339" y="8829823"/>
            <a:ext cx="3038475" cy="464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6EAEC6BD-6D43-4B2A-AAE2-71219B59FFBD}" type="slidenum">
              <a:rPr lang="en-US" sz="1200">
                <a:solidFill>
                  <a:prstClr val="black"/>
                </a:solidFill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86</a:t>
            </a:fld>
            <a:endParaRPr 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273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56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99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571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09600"/>
            <a:ext cx="103632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84ED0E0-0DB2-4460-B774-A346E3C7080F}" type="slidenum">
              <a:rPr lang="zh-TW" altLang="en-US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altLang="zh-TW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617391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109728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3938589"/>
            <a:ext cx="109728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FDC7EF-B738-E449-9F68-701700AE2A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80950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8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2495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25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3354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011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88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417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54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24FD5-D64D-4610-90C8-E44AAA2D5967}" type="datetimeFigureOut">
              <a:rPr lang="en-US" smtClean="0"/>
              <a:t>9/20/17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2E940E-0FAC-4877-B02F-F52123ED4C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346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e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38.jp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4" Type="http://schemas.openxmlformats.org/officeDocument/2006/relationships/image" Target="../media/image140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1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Relationship Id="rId3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4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5.jpg"/><Relationship Id="rId6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3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Relationship Id="rId3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eg"/><Relationship Id="rId3" Type="http://schemas.openxmlformats.org/officeDocument/2006/relationships/image" Target="../media/image4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mp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4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rookes_tube" TargetMode="External"/><Relationship Id="rId4" Type="http://schemas.openxmlformats.org/officeDocument/2006/relationships/hyperlink" Target="http://en.wikipedia.org/wiki/Fluoroscope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jpg"/><Relationship Id="rId7" Type="http://schemas.openxmlformats.org/officeDocument/2006/relationships/image" Target="../media/image59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Relationship Id="rId3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jpg"/><Relationship Id="rId3" Type="http://schemas.openxmlformats.org/officeDocument/2006/relationships/image" Target="../media/image61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hyperlink" Target="http://en.wikipedia.org/wiki/Wilhelm_R%C3%B6ntgen" TargetMode="External"/><Relationship Id="rId5" Type="http://schemas.openxmlformats.org/officeDocument/2006/relationships/hyperlink" Target="http://en.wikipedia.org/wiki/Ludwig_Zehnder" TargetMode="External"/><Relationship Id="rId6" Type="http://schemas.openxmlformats.org/officeDocument/2006/relationships/hyperlink" Target="http://en.wikipedia.org/wiki/University_of_Freiburg" TargetMode="External"/><Relationship Id="rId7" Type="http://schemas.openxmlformats.org/officeDocument/2006/relationships/image" Target="../media/image4.png"/><Relationship Id="rId8" Type="http://schemas.openxmlformats.org/officeDocument/2006/relationships/hyperlink" Target="http://en.wikipedia.org/wiki/Stockholm" TargetMode="External"/><Relationship Id="rId9" Type="http://schemas.openxmlformats.org/officeDocument/2006/relationships/hyperlink" Target="http://en.wikipedia.org/wiki/Sweden" TargetMode="External"/><Relationship Id="rId10" Type="http://schemas.openxmlformats.org/officeDocument/2006/relationships/hyperlink" Target="http://en.wikipedia.org/wiki/Royal_Swedish_Academy_of_Sciences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Relationship Id="rId3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eg"/><Relationship Id="rId5" Type="http://schemas.openxmlformats.org/officeDocument/2006/relationships/image" Target="../media/image8.jp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Relationship Id="rId3" Type="http://schemas.openxmlformats.org/officeDocument/2006/relationships/image" Target="../media/image7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3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4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220.png"/><Relationship Id="rId5" Type="http://schemas.openxmlformats.org/officeDocument/2006/relationships/image" Target="../media/image230.png"/><Relationship Id="rId6" Type="http://schemas.openxmlformats.org/officeDocument/2006/relationships/image" Target="../media/image90.jpg"/><Relationship Id="rId7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4" Type="http://schemas.openxmlformats.org/officeDocument/2006/relationships/image" Target="../media/image220.png"/><Relationship Id="rId5" Type="http://schemas.openxmlformats.org/officeDocument/2006/relationships/image" Target="../media/image230.png"/><Relationship Id="rId6" Type="http://schemas.openxmlformats.org/officeDocument/2006/relationships/image" Target="../media/image90.jpg"/><Relationship Id="rId7" Type="http://schemas.openxmlformats.org/officeDocument/2006/relationships/image" Target="../media/image92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3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Relationship Id="rId3" Type="http://schemas.openxmlformats.org/officeDocument/2006/relationships/image" Target="../media/image93.jp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5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eg"/><Relationship Id="rId3" Type="http://schemas.openxmlformats.org/officeDocument/2006/relationships/image" Target="../media/image23.jp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4" Type="http://schemas.openxmlformats.org/officeDocument/2006/relationships/image" Target="../media/image9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4" Type="http://schemas.openxmlformats.org/officeDocument/2006/relationships/image" Target="../media/image100.jpg"/><Relationship Id="rId5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7.jp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2.jpg"/><Relationship Id="rId3" Type="http://schemas.openxmlformats.org/officeDocument/2006/relationships/image" Target="../media/image81.jp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10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99.jpg"/><Relationship Id="rId5" Type="http://schemas.openxmlformats.org/officeDocument/2006/relationships/image" Target="../media/image10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4" Type="http://schemas.openxmlformats.org/officeDocument/2006/relationships/image" Target="../media/image99.jpg"/><Relationship Id="rId5" Type="http://schemas.openxmlformats.org/officeDocument/2006/relationships/image" Target="../media/image106.jpg"/><Relationship Id="rId6" Type="http://schemas.openxmlformats.org/officeDocument/2006/relationships/image" Target="../media/image640.png"/><Relationship Id="rId7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3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g"/><Relationship Id="rId4" Type="http://schemas.openxmlformats.org/officeDocument/2006/relationships/image" Target="../media/image111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1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4" Type="http://schemas.openxmlformats.org/officeDocument/2006/relationships/image" Target="../media/image18.jpeg"/><Relationship Id="rId5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gif"/><Relationship Id="rId4" Type="http://schemas.openxmlformats.org/officeDocument/2006/relationships/package" Target="../embeddings/Microsoft_Excel_Worksheet2.xlsx"/><Relationship Id="rId5" Type="http://schemas.openxmlformats.org/officeDocument/2006/relationships/image" Target="../media/image11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jpeg"/><Relationship Id="rId3" Type="http://schemas.openxmlformats.org/officeDocument/2006/relationships/image" Target="../media/image118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4" Type="http://schemas.microsoft.com/office/2007/relationships/hdphoto" Target="../media/hdphoto1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1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4" Type="http://schemas.openxmlformats.org/officeDocument/2006/relationships/image" Target="../media/image123.jpeg"/><Relationship Id="rId5" Type="http://schemas.openxmlformats.org/officeDocument/2006/relationships/image" Target="../media/image124.jpeg"/><Relationship Id="rId6" Type="http://schemas.openxmlformats.org/officeDocument/2006/relationships/image" Target="../media/image125.jpeg"/><Relationship Id="rId7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4" Type="http://schemas.openxmlformats.org/officeDocument/2006/relationships/image" Target="../media/image123.jpeg"/><Relationship Id="rId5" Type="http://schemas.openxmlformats.org/officeDocument/2006/relationships/image" Target="../media/image124.jpeg"/><Relationship Id="rId6" Type="http://schemas.openxmlformats.org/officeDocument/2006/relationships/image" Target="../media/image125.jpeg"/><Relationship Id="rId7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4" Type="http://schemas.openxmlformats.org/officeDocument/2006/relationships/image" Target="../media/image123.jpeg"/><Relationship Id="rId5" Type="http://schemas.openxmlformats.org/officeDocument/2006/relationships/image" Target="../media/image124.jpeg"/><Relationship Id="rId6" Type="http://schemas.openxmlformats.org/officeDocument/2006/relationships/image" Target="../media/image125.jpeg"/><Relationship Id="rId7" Type="http://schemas.openxmlformats.org/officeDocument/2006/relationships/image" Target="../media/image126.jpe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4" Type="http://schemas.openxmlformats.org/officeDocument/2006/relationships/image" Target="../media/image123.jpeg"/><Relationship Id="rId5" Type="http://schemas.openxmlformats.org/officeDocument/2006/relationships/image" Target="../media/image124.jpeg"/><Relationship Id="rId6" Type="http://schemas.openxmlformats.org/officeDocument/2006/relationships/image" Target="../media/image125.jpeg"/><Relationship Id="rId7" Type="http://schemas.openxmlformats.org/officeDocument/2006/relationships/image" Target="../media/image126.jpeg"/><Relationship Id="rId8" Type="http://schemas.openxmlformats.org/officeDocument/2006/relationships/image" Target="../media/image129.png"/><Relationship Id="rId9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4" Type="http://schemas.openxmlformats.org/officeDocument/2006/relationships/image" Target="../media/image123.jpeg"/><Relationship Id="rId5" Type="http://schemas.openxmlformats.org/officeDocument/2006/relationships/image" Target="../media/image124.jpeg"/><Relationship Id="rId6" Type="http://schemas.openxmlformats.org/officeDocument/2006/relationships/image" Target="../media/image125.jpeg"/><Relationship Id="rId7" Type="http://schemas.openxmlformats.org/officeDocument/2006/relationships/image" Target="../media/image126.jpeg"/><Relationship Id="rId8" Type="http://schemas.openxmlformats.org/officeDocument/2006/relationships/image" Target="../media/image129.png"/><Relationship Id="rId9" Type="http://schemas.microsoft.com/office/2007/relationships/hdphoto" Target="../media/hdphoto2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4" Type="http://schemas.openxmlformats.org/officeDocument/2006/relationships/image" Target="../media/image123.jpeg"/><Relationship Id="rId5" Type="http://schemas.openxmlformats.org/officeDocument/2006/relationships/image" Target="../media/image124.jpeg"/><Relationship Id="rId6" Type="http://schemas.openxmlformats.org/officeDocument/2006/relationships/image" Target="../media/image125.jpeg"/><Relationship Id="rId7" Type="http://schemas.openxmlformats.org/officeDocument/2006/relationships/image" Target="../media/image126.jpeg"/><Relationship Id="rId8" Type="http://schemas.openxmlformats.org/officeDocument/2006/relationships/image" Target="../media/image130.png"/><Relationship Id="rId9" Type="http://schemas.microsoft.com/office/2007/relationships/hdphoto" Target="../media/hdphoto3.wdp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jpe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jp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tmp"/><Relationship Id="rId4" Type="http://schemas.openxmlformats.org/officeDocument/2006/relationships/image" Target="../media/image134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Relationship Id="rId3" Type="http://schemas.microsoft.com/office/2007/relationships/hdphoto" Target="../media/hdphoto4.wdp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jpeg"/><Relationship Id="rId3" Type="http://schemas.openxmlformats.org/officeDocument/2006/relationships/image" Target="../media/image23.jp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jpg"/><Relationship Id="rId3" Type="http://schemas.openxmlformats.org/officeDocument/2006/relationships/image" Target="../media/image137.jp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088253" y="600256"/>
            <a:ext cx="10015491" cy="1634485"/>
          </a:xfrm>
        </p:spPr>
        <p:txBody>
          <a:bodyPr anchor="ctr">
            <a:normAutofit/>
          </a:bodyPr>
          <a:lstStyle/>
          <a:p>
            <a:r>
              <a:rPr lang="en-US" altLang="zh-CN" sz="5400" dirty="0" smtClean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Introduction</a:t>
            </a:r>
            <a:r>
              <a:rPr lang="en-US" altLang="zh-CN" sz="5400" dirty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CN" sz="5400" dirty="0" smtClean="0">
                <a:solidFill>
                  <a:srgbClr val="FF0000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of Medical Imaging</a:t>
            </a:r>
            <a:endParaRPr lang="en-US" sz="5400" dirty="0">
              <a:solidFill>
                <a:srgbClr val="FF0000"/>
              </a:solidFill>
              <a:latin typeface="Times New Roman" panose="02020603050405020304" pitchFamily="18" charset="0"/>
              <a:ea typeface="DFKai-SB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1523998" y="2871121"/>
            <a:ext cx="9144000" cy="2384009"/>
          </a:xfrm>
        </p:spPr>
        <p:txBody>
          <a:bodyPr anchor="ctr">
            <a:normAutofit/>
          </a:bodyPr>
          <a:lstStyle/>
          <a:p>
            <a:r>
              <a:rPr lang="zh-CN" altLang="en-US" sz="3600" dirty="0" smtClean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   </a:t>
            </a:r>
            <a:r>
              <a:rPr lang="en-US" altLang="zh-CN" sz="3600" dirty="0" smtClean="0">
                <a:solidFill>
                  <a:srgbClr val="002060"/>
                </a:solidFill>
                <a:latin typeface="Times New Roman" panose="02020603050405020304" pitchFamily="18" charset="0"/>
                <a:ea typeface="DFKai-SB" panose="03000509000000000000" pitchFamily="65" charset="-120"/>
                <a:cs typeface="Times New Roman" panose="02020603050405020304" pitchFamily="18" charset="0"/>
              </a:rPr>
              <a:t>Paul C. Wang, PhD</a:t>
            </a:r>
            <a:r>
              <a:rPr lang="en-US" sz="36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smtClean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(</a:t>
            </a:r>
            <a:r>
              <a:rPr lang="zh-TW" altLang="en-US" sz="2000" dirty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王秩</a:t>
            </a:r>
            <a:r>
              <a:rPr lang="zh-TW" altLang="en-US" sz="2000" dirty="0" smtClean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秋 </a:t>
            </a:r>
            <a:r>
              <a:rPr lang="en-US" altLang="zh-CN" sz="2000" dirty="0" smtClean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197</a:t>
            </a:r>
            <a:r>
              <a:rPr lang="en-US" sz="2000" dirty="0" smtClean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4</a:t>
            </a:r>
            <a:r>
              <a:rPr lang="zh-CN" altLang="en-US" sz="2000" dirty="0" smtClean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級 學號</a:t>
            </a:r>
            <a:r>
              <a:rPr lang="en-US" altLang="zh-CN" sz="2000" dirty="0" smtClean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583245</a:t>
            </a:r>
            <a:r>
              <a:rPr lang="en-US" altLang="zh-CN" sz="2000" dirty="0">
                <a:solidFill>
                  <a:srgbClr val="00206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)</a:t>
            </a:r>
            <a:endParaRPr lang="en-US" altLang="zh-CN" sz="2000" dirty="0" smtClean="0">
              <a:solidFill>
                <a:srgbClr val="00206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>
              <a:spcBef>
                <a:spcPts val="600"/>
              </a:spcBef>
            </a:pPr>
            <a:endParaRPr lang="en-US" altLang="zh-CN" dirty="0" smtClean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Professor/Radiology/Howard University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Washington, DC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990160" y="6291619"/>
            <a:ext cx="2101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2017/09/21 FJU EE</a:t>
            </a:r>
            <a:endParaRPr lang="en-US" sz="14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88275" y="6230064"/>
            <a:ext cx="761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35044" y="5891510"/>
            <a:ext cx="5521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002060"/>
                </a:solidFill>
              </a:rPr>
              <a:t>http://www.howard.edu/medicine/radiology/mil/</a:t>
            </a:r>
          </a:p>
        </p:txBody>
      </p:sp>
    </p:spTree>
    <p:extLst>
      <p:ext uri="{BB962C8B-B14F-4D97-AF65-F5344CB8AC3E}">
        <p14:creationId xmlns:p14="http://schemas.microsoft.com/office/powerpoint/2010/main" val="1156515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457" y="12813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Imaging Methods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5942" y="1558912"/>
            <a:ext cx="3033486" cy="3574338"/>
          </a:xfrm>
        </p:spPr>
        <p:txBody>
          <a:bodyPr>
            <a:normAutofit fontScale="92500" lnSpcReduction="10000"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X-ray</a:t>
            </a:r>
          </a:p>
          <a:p>
            <a:r>
              <a:rPr lang="en-US" sz="3200" dirty="0" smtClean="0"/>
              <a:t>CT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PET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SPECT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Ultrasound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MRI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Optical Imaging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8" y="1558912"/>
            <a:ext cx="2691767" cy="2301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32" y="1558912"/>
            <a:ext cx="2698027" cy="2301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8" y="4186327"/>
            <a:ext cx="2766462" cy="2010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03" y="4071236"/>
            <a:ext cx="2542138" cy="2542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159" y="4233484"/>
            <a:ext cx="2538666" cy="190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786" y="1576381"/>
            <a:ext cx="19050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3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u="sng" dirty="0" smtClean="0">
                <a:solidFill>
                  <a:srgbClr val="FF0000"/>
                </a:solidFill>
              </a:rPr>
              <a:t>Additional Readings (</a:t>
            </a:r>
            <a:r>
              <a:rPr lang="en-US" sz="3600" u="sng" dirty="0" smtClean="0">
                <a:solidFill>
                  <a:srgbClr val="FF0000"/>
                </a:solidFill>
              </a:rPr>
              <a:t>suggested</a:t>
            </a:r>
            <a:r>
              <a:rPr lang="en-US" u="sng" dirty="0" smtClean="0">
                <a:solidFill>
                  <a:srgbClr val="FF0000"/>
                </a:solidFill>
              </a:rPr>
              <a:t>)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262" y="1911350"/>
            <a:ext cx="8220075" cy="4351338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https://</a:t>
            </a:r>
            <a:r>
              <a:rPr lang="en-US" dirty="0" err="1">
                <a:solidFill>
                  <a:srgbClr val="002060"/>
                </a:solidFill>
              </a:rPr>
              <a:t>www.youtube.com</a:t>
            </a:r>
            <a:r>
              <a:rPr lang="en-US" dirty="0">
                <a:solidFill>
                  <a:srgbClr val="002060"/>
                </a:solidFill>
              </a:rPr>
              <a:t>/</a:t>
            </a:r>
            <a:r>
              <a:rPr lang="en-US" dirty="0" err="1">
                <a:solidFill>
                  <a:srgbClr val="002060"/>
                </a:solidFill>
              </a:rPr>
              <a:t>watch?v</a:t>
            </a:r>
            <a:r>
              <a:rPr lang="en-US" dirty="0">
                <a:solidFill>
                  <a:srgbClr val="002060"/>
                </a:solidFill>
              </a:rPr>
              <a:t>=wGav0hTCiGE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Production of X-ray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X-ray tube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Bremsstrahlung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X-ray interaction with matter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Flat panel detector, thin film transistor</a:t>
            </a:r>
          </a:p>
          <a:p>
            <a:r>
              <a:rPr lang="en-US" dirty="0" err="1" smtClean="0">
                <a:solidFill>
                  <a:srgbClr val="002060"/>
                </a:solidFill>
              </a:rPr>
              <a:t>Bushberg</a:t>
            </a:r>
            <a:r>
              <a:rPr lang="en-US" dirty="0" smtClean="0">
                <a:solidFill>
                  <a:srgbClr val="002060"/>
                </a:solidFill>
              </a:rPr>
              <a:t>, Chapters: 1, 2, 3.2, 3.3, 6, 7.5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893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35560" y="3429000"/>
            <a:ext cx="8229600" cy="1143000"/>
          </a:xfrm>
        </p:spPr>
        <p:txBody>
          <a:bodyPr/>
          <a:lstStyle/>
          <a:p>
            <a:r>
              <a:rPr lang="en-US" sz="4000" dirty="0">
                <a:solidFill>
                  <a:schemeClr val="bg1"/>
                </a:solidFill>
              </a:rPr>
              <a:t>Howard University </a:t>
            </a:r>
            <a:r>
              <a:rPr lang="mr-IN" sz="4000" dirty="0">
                <a:solidFill>
                  <a:schemeClr val="bg1"/>
                </a:solidFill>
              </a:rPr>
              <a:t>–</a:t>
            </a:r>
            <a:r>
              <a:rPr lang="en-US" sz="4000" dirty="0">
                <a:solidFill>
                  <a:schemeClr val="bg1"/>
                </a:solidFill>
              </a:rPr>
              <a:t>  Imaging Core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7309"/>
            <a:ext cx="12192000" cy="2968779"/>
          </a:xfrm>
          <a:prstGeom prst="rect">
            <a:avLst/>
          </a:prstGeom>
          <a:blipFill>
            <a:blip r:embed="rId4">
              <a:alphaModFix amt="96000"/>
            </a:blip>
            <a:tile tx="0" ty="0" sx="100000" sy="100000" flip="none" algn="tl"/>
          </a:blipFill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17273" y="4581129"/>
            <a:ext cx="6984776" cy="1280393"/>
          </a:xfrm>
        </p:spPr>
        <p:txBody>
          <a:bodyPr numCol="2"/>
          <a:lstStyle/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</a:rPr>
              <a:t>Stephen Lin, MS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</a:rPr>
              <a:t>Liang Shan, MD, PhD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</a:rPr>
              <a:t>Tsang-Wei </a:t>
            </a:r>
            <a:r>
              <a:rPr lang="en-US" sz="2000" dirty="0" err="1">
                <a:solidFill>
                  <a:schemeClr val="bg1"/>
                </a:solidFill>
              </a:rPr>
              <a:t>Tu</a:t>
            </a:r>
            <a:r>
              <a:rPr lang="en-US" sz="2000" dirty="0">
                <a:solidFill>
                  <a:schemeClr val="bg1"/>
                </a:solidFill>
              </a:rPr>
              <a:t>, PhD</a:t>
            </a:r>
          </a:p>
          <a:p>
            <a:pPr>
              <a:spcBef>
                <a:spcPts val="300"/>
              </a:spcBef>
            </a:pPr>
            <a:r>
              <a:rPr lang="en-US" sz="2000" dirty="0" err="1">
                <a:solidFill>
                  <a:schemeClr val="bg1"/>
                </a:solidFill>
              </a:rPr>
              <a:t>Guiqin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Xie</a:t>
            </a:r>
            <a:r>
              <a:rPr lang="en-US" sz="2000" dirty="0">
                <a:solidFill>
                  <a:schemeClr val="bg1"/>
                </a:solidFill>
              </a:rPr>
              <a:t>, PhD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</a:rPr>
              <a:t>Paul C. Wang, PhD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8800" y="1859280"/>
            <a:ext cx="184731" cy="369332"/>
          </a:xfrm>
          <a:prstGeom prst="rect">
            <a:avLst/>
          </a:prstGeom>
          <a:blipFill>
            <a:blip r:embed="rId4">
              <a:alphaModFix amt="96000"/>
            </a:blip>
            <a:tile tx="0" ty="0" sx="100000" sy="100000" flip="none" algn="tl"/>
          </a:blipFill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962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21861" y="355600"/>
            <a:ext cx="8229600" cy="1143000"/>
          </a:xfrm>
        </p:spPr>
        <p:txBody>
          <a:bodyPr/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Howard University </a:t>
            </a:r>
            <a:r>
              <a:rPr lang="mr-IN" sz="4000" dirty="0">
                <a:solidFill>
                  <a:srgbClr val="FF0000"/>
                </a:solidFill>
              </a:rPr>
              <a:t>–</a:t>
            </a:r>
            <a:r>
              <a:rPr lang="en-US" sz="4000" dirty="0">
                <a:solidFill>
                  <a:srgbClr val="FF0000"/>
                </a:solidFill>
              </a:rPr>
              <a:t>  Imaging Core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97309"/>
            <a:ext cx="12192000" cy="2968779"/>
          </a:xfrm>
          <a:prstGeom prst="rect">
            <a:avLst/>
          </a:prstGeom>
          <a:blipFill>
            <a:blip r:embed="rId4">
              <a:alphaModFix amt="96000"/>
            </a:blip>
            <a:tile tx="0" ty="0" sx="100000" sy="100000" flip="none" algn="tl"/>
          </a:blipFill>
        </p:spPr>
      </p:pic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2617273" y="4581129"/>
            <a:ext cx="6984776" cy="1280393"/>
          </a:xfrm>
        </p:spPr>
        <p:txBody>
          <a:bodyPr numCol="2"/>
          <a:lstStyle/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</a:rPr>
              <a:t>Stephen Lin, MS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</a:rPr>
              <a:t>Liang Shan, MD, PhD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</a:rPr>
              <a:t>Tsang-Wei </a:t>
            </a:r>
            <a:r>
              <a:rPr lang="en-US" sz="2000" dirty="0" err="1">
                <a:solidFill>
                  <a:schemeClr val="bg1"/>
                </a:solidFill>
              </a:rPr>
              <a:t>Tu</a:t>
            </a:r>
            <a:r>
              <a:rPr lang="en-US" sz="2000" dirty="0">
                <a:solidFill>
                  <a:schemeClr val="bg1"/>
                </a:solidFill>
              </a:rPr>
              <a:t>, PhD</a:t>
            </a:r>
          </a:p>
          <a:p>
            <a:pPr>
              <a:spcBef>
                <a:spcPts val="300"/>
              </a:spcBef>
            </a:pPr>
            <a:r>
              <a:rPr lang="en-US" sz="2000" dirty="0" err="1">
                <a:solidFill>
                  <a:schemeClr val="bg1"/>
                </a:solidFill>
              </a:rPr>
              <a:t>Guiqin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Xie</a:t>
            </a:r>
            <a:r>
              <a:rPr lang="en-US" sz="2000" dirty="0">
                <a:solidFill>
                  <a:schemeClr val="bg1"/>
                </a:solidFill>
              </a:rPr>
              <a:t>, PhD</a:t>
            </a:r>
          </a:p>
          <a:p>
            <a:pPr>
              <a:spcBef>
                <a:spcPts val="300"/>
              </a:spcBef>
            </a:pPr>
            <a:r>
              <a:rPr lang="en-US" sz="2000" dirty="0">
                <a:solidFill>
                  <a:schemeClr val="bg1"/>
                </a:solidFill>
              </a:rPr>
              <a:t>Paul C. Wang, PhD</a:t>
            </a:r>
          </a:p>
        </p:txBody>
      </p:sp>
    </p:spTree>
    <p:extLst>
      <p:ext uri="{BB962C8B-B14F-4D97-AF65-F5344CB8AC3E}">
        <p14:creationId xmlns:p14="http://schemas.microsoft.com/office/powerpoint/2010/main" val="125695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TW" u="sng" dirty="0" smtClean="0">
                <a:solidFill>
                  <a:srgbClr val="FF0000"/>
                </a:solidFill>
              </a:rPr>
              <a:t>Outline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8500" y="1882775"/>
            <a:ext cx="6777038" cy="4351338"/>
          </a:xfrm>
        </p:spPr>
        <p:txBody>
          <a:bodyPr>
            <a:normAutofit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dirty="0" smtClean="0">
                <a:solidFill>
                  <a:srgbClr val="002060"/>
                </a:solidFill>
              </a:rPr>
              <a:t>Production of clinical X-ray</a:t>
            </a:r>
            <a:endParaRPr lang="en-US" dirty="0">
              <a:solidFill>
                <a:srgbClr val="002060"/>
              </a:solidFill>
            </a:endParaRPr>
          </a:p>
          <a:p>
            <a:pPr marL="1085850" indent="-508000">
              <a:buFont typeface="Wingdings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X-ray tube structure</a:t>
            </a:r>
          </a:p>
          <a:p>
            <a:pPr marL="1085850" indent="-508000">
              <a:buFont typeface="Wingdings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g</a:t>
            </a:r>
            <a:r>
              <a:rPr lang="en-US" dirty="0" smtClean="0">
                <a:solidFill>
                  <a:srgbClr val="002060"/>
                </a:solidFill>
              </a:rPr>
              <a:t>eneration of X-ray</a:t>
            </a:r>
          </a:p>
          <a:p>
            <a:pPr marL="1085850" indent="-508000">
              <a:buFont typeface="Wingdings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omponents of X-ray machine 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571500" indent="-571500">
              <a:buFont typeface="+mj-lt"/>
              <a:buAutoNum type="romanUcPeriod" startAt="2"/>
            </a:pPr>
            <a:r>
              <a:rPr lang="en-US" dirty="0" smtClean="0">
                <a:solidFill>
                  <a:srgbClr val="002060"/>
                </a:solidFill>
              </a:rPr>
              <a:t>Creation of X-ray image</a:t>
            </a:r>
          </a:p>
          <a:p>
            <a:pPr marL="1085850" indent="-508000">
              <a:buFont typeface="Wingdings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nteractions of X-ray with tissues</a:t>
            </a:r>
          </a:p>
          <a:p>
            <a:pPr marL="1085850" indent="-508000">
              <a:buFont typeface="Wingdings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formation of X-ray image</a:t>
            </a:r>
          </a:p>
          <a:p>
            <a:pPr marL="1085850" indent="-508000">
              <a:buFont typeface="Wingdings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image recording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6303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078" y="1"/>
            <a:ext cx="10515600" cy="122383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X-ray machine</a:t>
            </a:r>
            <a:endParaRPr 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73" y="1223830"/>
            <a:ext cx="7162800" cy="5448503"/>
          </a:xfrm>
        </p:spPr>
      </p:pic>
    </p:spTree>
    <p:extLst>
      <p:ext uri="{BB962C8B-B14F-4D97-AF65-F5344CB8AC3E}">
        <p14:creationId xmlns:p14="http://schemas.microsoft.com/office/powerpoint/2010/main" val="2886728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4359" y="549249"/>
            <a:ext cx="6172201" cy="810532"/>
          </a:xfrm>
        </p:spPr>
        <p:txBody>
          <a:bodyPr anchor="ctr">
            <a:normAutofit/>
          </a:bodyPr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X-ray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167609" y="1874955"/>
            <a:ext cx="5948807" cy="410110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3200" dirty="0" smtClean="0">
                <a:solidFill>
                  <a:srgbClr val="002060"/>
                </a:solidFill>
              </a:rPr>
              <a:t>Production of X-ray – high energy electrons interacts with tungsten target in X-ray tube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3200" dirty="0" smtClean="0">
                <a:solidFill>
                  <a:srgbClr val="002060"/>
                </a:solidFill>
              </a:rPr>
              <a:t>Image contrast – X-rays attenuation in body </a:t>
            </a:r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sz="3200" dirty="0" smtClean="0">
                <a:solidFill>
                  <a:srgbClr val="002060"/>
                </a:solidFill>
              </a:rPr>
              <a:t>X-ray images – recorded in digital format</a:t>
            </a:r>
            <a:endParaRPr lang="en-US" sz="3200" dirty="0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129" y="1359781"/>
            <a:ext cx="3245153" cy="215580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4724" y="3726727"/>
            <a:ext cx="2643962" cy="259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074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8533" y="590550"/>
            <a:ext cx="4978400" cy="5372100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>
            <a:off x="3352801" y="5672667"/>
            <a:ext cx="1524000" cy="118533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ight Arrow 3"/>
          <p:cNvSpPr/>
          <p:nvPr/>
        </p:nvSpPr>
        <p:spPr>
          <a:xfrm>
            <a:off x="3352801" y="4013200"/>
            <a:ext cx="1524000" cy="101600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3335867" y="982133"/>
            <a:ext cx="1540933" cy="118534"/>
          </a:xfrm>
          <a:prstGeom prst="rightArrow">
            <a:avLst/>
          </a:prstGeom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7600" y="5417234"/>
            <a:ext cx="213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Recording Radiological Image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6000" y="3732367"/>
            <a:ext cx="233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Interaction of X-ray </a:t>
            </a:r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dirty="0" smtClean="0">
                <a:solidFill>
                  <a:srgbClr val="FF0000"/>
                </a:solidFill>
              </a:rPr>
              <a:t>ith Body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30866" y="709767"/>
            <a:ext cx="15070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Production of X-Ray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8665" y="5072501"/>
            <a:ext cx="1207037" cy="12003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4072" y="1741504"/>
            <a:ext cx="2116222" cy="140637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V="1">
            <a:off x="5271374" y="2919369"/>
            <a:ext cx="4699857" cy="10254"/>
          </a:xfrm>
          <a:prstGeom prst="line">
            <a:avLst/>
          </a:prstGeom>
          <a:ln w="12700">
            <a:solidFill>
              <a:srgbClr val="FF0000">
                <a:alpha val="50000"/>
              </a:srgbClr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1374" y="4750657"/>
            <a:ext cx="4712616" cy="2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3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/>
      <p:bldP spid="7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078" y="1"/>
            <a:ext cx="10515600" cy="122383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X-ray machine</a:t>
            </a:r>
            <a:endParaRPr lang="en-US" sz="4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9573" y="1223830"/>
            <a:ext cx="7162800" cy="5448503"/>
          </a:xfrm>
        </p:spPr>
      </p:pic>
    </p:spTree>
    <p:extLst>
      <p:ext uri="{BB962C8B-B14F-4D97-AF65-F5344CB8AC3E}">
        <p14:creationId xmlns:p14="http://schemas.microsoft.com/office/powerpoint/2010/main" val="1780495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343" y="0"/>
            <a:ext cx="6861896" cy="60177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82" y="1949607"/>
            <a:ext cx="4503393" cy="342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2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3250" y="0"/>
            <a:ext cx="7369141" cy="64625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849"/>
            <a:ext cx="4076700" cy="609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2849"/>
            <a:ext cx="4076700" cy="609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9067" y="-392352"/>
            <a:ext cx="5654558" cy="8455415"/>
          </a:xfrm>
          <a:prstGeom prst="rect">
            <a:avLst/>
          </a:prstGeom>
        </p:spPr>
      </p:pic>
      <p:sp>
        <p:nvSpPr>
          <p:cNvPr id="38915" name="Text Box 3"/>
          <p:cNvSpPr txBox="1">
            <a:spLocks noChangeArrowheads="1"/>
          </p:cNvSpPr>
          <p:nvPr/>
        </p:nvSpPr>
        <p:spPr bwMode="auto">
          <a:xfrm>
            <a:off x="2450562" y="290595"/>
            <a:ext cx="724631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X-ray </a:t>
            </a: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T</a:t>
            </a:r>
            <a:r>
              <a:rPr lang="en-US" altLang="en-US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ube </a:t>
            </a: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and </a:t>
            </a:r>
            <a:r>
              <a:rPr lang="en-US" altLang="en-US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Housing </a:t>
            </a:r>
            <a:r>
              <a:rPr lang="en-US" altLang="en-US" sz="3200" dirty="0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n-US" altLang="en-US" sz="3200" dirty="0" smtClean="0">
                <a:solidFill>
                  <a:srgbClr val="FF0000"/>
                </a:solidFill>
                <a:latin typeface="Arial" panose="020B0604020202020204" pitchFamily="34" charset="0"/>
              </a:rPr>
              <a:t>ssembly</a:t>
            </a:r>
            <a:endParaRPr lang="en-US" altLang="en-US" sz="3200" dirty="0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09187" y="-392958"/>
            <a:ext cx="5655044" cy="845614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1" y="875370"/>
            <a:ext cx="4279356" cy="210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709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73" y="4454415"/>
            <a:ext cx="3200400" cy="157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073" y="4389640"/>
            <a:ext cx="3222257" cy="1639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7"/>
          <a:stretch/>
        </p:blipFill>
        <p:spPr>
          <a:xfrm>
            <a:off x="5283014" y="932457"/>
            <a:ext cx="5156386" cy="296175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03186" y="2940557"/>
            <a:ext cx="2311576" cy="1906187"/>
          </a:xfrm>
          <a:prstGeom prst="rect">
            <a:avLst/>
          </a:prstGeom>
        </p:spPr>
      </p:pic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375653" y="86789"/>
            <a:ext cx="814023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FF0000"/>
                </a:solidFill>
              </a:rPr>
              <a:t>Major Components </a:t>
            </a:r>
            <a:r>
              <a:rPr lang="en-US" altLang="en-US" sz="2800" dirty="0">
                <a:solidFill>
                  <a:srgbClr val="FF0000"/>
                </a:solidFill>
              </a:rPr>
              <a:t>of a </a:t>
            </a:r>
            <a:r>
              <a:rPr lang="en-US" altLang="en-US" sz="2800" dirty="0" smtClean="0">
                <a:solidFill>
                  <a:srgbClr val="FF0000"/>
                </a:solidFill>
              </a:rPr>
              <a:t>X-ray Tube </a:t>
            </a:r>
            <a:r>
              <a:rPr lang="en-US" altLang="en-US" sz="3200" dirty="0" smtClean="0">
                <a:solidFill>
                  <a:srgbClr val="FF0000"/>
                </a:solidFill>
              </a:rPr>
              <a:t>–</a:t>
            </a:r>
            <a:r>
              <a:rPr lang="en-US" altLang="en-US" sz="3200" dirty="0">
                <a:solidFill>
                  <a:srgbClr val="FF0000"/>
                </a:solidFill>
              </a:rPr>
              <a:t> </a:t>
            </a:r>
            <a:r>
              <a:rPr lang="en-US" altLang="en-US" sz="3200" b="1" dirty="0" smtClean="0">
                <a:solidFill>
                  <a:srgbClr val="FF0000"/>
                </a:solidFill>
              </a:rPr>
              <a:t>Cathode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3806546" y="3920759"/>
            <a:ext cx="762000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u="sng" dirty="0" smtClean="0">
                <a:solidFill>
                  <a:srgbClr val="FF0000"/>
                </a:solidFill>
              </a:rPr>
              <a:t>Cathode</a:t>
            </a:r>
            <a:r>
              <a:rPr lang="en-US" altLang="en-US" u="sng" dirty="0" smtClean="0">
                <a:solidFill>
                  <a:srgbClr val="FF0000"/>
                </a:solidFill>
              </a:rPr>
              <a:t>:</a:t>
            </a:r>
            <a:r>
              <a:rPr lang="en-US" altLang="en-US" dirty="0" smtClean="0">
                <a:solidFill>
                  <a:srgbClr val="002060"/>
                </a:solidFill>
              </a:rPr>
              <a:t>	      negative terminal (source of electrons)</a:t>
            </a:r>
            <a:endParaRPr lang="en-US" altLang="en-US" dirty="0">
              <a:solidFill>
                <a:srgbClr val="002060"/>
              </a:solidFill>
            </a:endParaRPr>
          </a:p>
          <a:p>
            <a:pPr marL="285750" indent="-285750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</a:rPr>
              <a:t>filament: a spiral of </a:t>
            </a:r>
            <a:r>
              <a:rPr lang="en-US" altLang="en-US" dirty="0" smtClean="0">
                <a:solidFill>
                  <a:srgbClr val="002060"/>
                </a:solidFill>
              </a:rPr>
              <a:t>tungsten wire, supply 10 V, 3-5 amps</a:t>
            </a:r>
            <a:endParaRPr lang="en-US" altLang="en-US" dirty="0">
              <a:solidFill>
                <a:srgbClr val="002060"/>
              </a:solidFill>
            </a:endParaRP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002060"/>
                </a:solidFill>
              </a:rPr>
              <a:t>thermal </a:t>
            </a:r>
            <a:r>
              <a:rPr lang="en-US" altLang="en-US" dirty="0">
                <a:solidFill>
                  <a:srgbClr val="002060"/>
                </a:solidFill>
              </a:rPr>
              <a:t>emission: </a:t>
            </a:r>
            <a:r>
              <a:rPr lang="en-US" altLang="en-US" dirty="0" smtClean="0">
                <a:solidFill>
                  <a:srgbClr val="002060"/>
                </a:solidFill>
              </a:rPr>
              <a:t>tungsten </a:t>
            </a:r>
            <a:r>
              <a:rPr lang="en-US" altLang="en-US" dirty="0">
                <a:solidFill>
                  <a:srgbClr val="002060"/>
                </a:solidFill>
              </a:rPr>
              <a:t>wire heated to </a:t>
            </a:r>
            <a:r>
              <a:rPr lang="en-US" altLang="en-US" dirty="0" smtClean="0">
                <a:solidFill>
                  <a:srgbClr val="002060"/>
                </a:solidFill>
              </a:rPr>
              <a:t>2,200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C emits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electrons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Tungsten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is chosen because it can be drawn into a thin wire,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a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high melting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point,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and little tendency to vaporize.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tube current: 100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mA (from cathode to anode travelling through the tube)</a:t>
            </a:r>
            <a:endParaRPr lang="en-US" altLang="en-US" dirty="0">
              <a:solidFill>
                <a:srgbClr val="002060"/>
              </a:solidFill>
              <a:sym typeface="Symbol" panose="05050102010706020507" pitchFamily="18" charset="2"/>
            </a:endParaRP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focusing cup: to overcome the repulsive force among the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electrons,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which would result in bombardment of an unacceptable large area on the anode.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3"/>
          <a:stretch/>
        </p:blipFill>
        <p:spPr>
          <a:xfrm>
            <a:off x="533861" y="1309271"/>
            <a:ext cx="3683584" cy="20799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98936" y="2293203"/>
            <a:ext cx="613176" cy="48614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09429" y="1545771"/>
            <a:ext cx="1611085" cy="1342572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58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594146" y="2280508"/>
            <a:ext cx="706193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4400" dirty="0">
                <a:solidFill>
                  <a:srgbClr val="FF0000"/>
                </a:solidFill>
              </a:rPr>
              <a:t>https://youtu.be/xlQNtOSfreg</a:t>
            </a:r>
          </a:p>
        </p:txBody>
      </p:sp>
    </p:spTree>
    <p:extLst>
      <p:ext uri="{BB962C8B-B14F-4D97-AF65-F5344CB8AC3E}">
        <p14:creationId xmlns:p14="http://schemas.microsoft.com/office/powerpoint/2010/main" val="59352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2446127" y="134174"/>
            <a:ext cx="790075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 smtClean="0">
                <a:solidFill>
                  <a:srgbClr val="FF0000"/>
                </a:solidFill>
              </a:rPr>
              <a:t>Major Components </a:t>
            </a:r>
            <a:r>
              <a:rPr lang="en-US" altLang="en-US" sz="2800" dirty="0">
                <a:solidFill>
                  <a:srgbClr val="FF0000"/>
                </a:solidFill>
              </a:rPr>
              <a:t>of a </a:t>
            </a:r>
            <a:r>
              <a:rPr lang="en-US" altLang="en-US" sz="2800" dirty="0" smtClean="0">
                <a:solidFill>
                  <a:srgbClr val="FF0000"/>
                </a:solidFill>
              </a:rPr>
              <a:t>X-ray Tube </a:t>
            </a:r>
            <a:r>
              <a:rPr lang="en-US" altLang="en-US" sz="3200" dirty="0" smtClean="0">
                <a:solidFill>
                  <a:srgbClr val="FF0000"/>
                </a:solidFill>
              </a:rPr>
              <a:t>– </a:t>
            </a:r>
            <a:r>
              <a:rPr lang="en-US" altLang="en-US" sz="3200" b="1" dirty="0" smtClean="0">
                <a:solidFill>
                  <a:srgbClr val="FF0000"/>
                </a:solidFill>
              </a:rPr>
              <a:t>Anode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73"/>
          <a:stretch/>
        </p:blipFill>
        <p:spPr>
          <a:xfrm>
            <a:off x="489501" y="1268636"/>
            <a:ext cx="3683584" cy="2079979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60373" y="2452627"/>
            <a:ext cx="371509" cy="298524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7"/>
          <a:stretch/>
        </p:blipFill>
        <p:spPr>
          <a:xfrm>
            <a:off x="5283014" y="903429"/>
            <a:ext cx="5156386" cy="2961753"/>
          </a:xfrm>
          <a:prstGeom prst="rect">
            <a:avLst/>
          </a:prstGeom>
        </p:spPr>
      </p:pic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494776" y="3863214"/>
            <a:ext cx="7620000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u="sng" dirty="0" smtClean="0">
                <a:solidFill>
                  <a:srgbClr val="FF0000"/>
                </a:solidFill>
              </a:rPr>
              <a:t>Anode</a:t>
            </a:r>
            <a:r>
              <a:rPr lang="en-US" altLang="en-US" u="sng" dirty="0" smtClean="0">
                <a:solidFill>
                  <a:srgbClr val="FF0000"/>
                </a:solidFill>
              </a:rPr>
              <a:t>:</a:t>
            </a:r>
            <a:r>
              <a:rPr lang="en-US" altLang="en-US" dirty="0" smtClean="0">
                <a:solidFill>
                  <a:srgbClr val="002060"/>
                </a:solidFill>
              </a:rPr>
              <a:t>	      positive terminal (production of X-ray); </a:t>
            </a:r>
            <a:r>
              <a:rPr lang="en-US" altLang="en-US" i="1" dirty="0" smtClean="0">
                <a:solidFill>
                  <a:srgbClr val="002060"/>
                </a:solidFill>
              </a:rPr>
              <a:t>stationary or rotating</a:t>
            </a:r>
            <a:endParaRPr lang="en-US" altLang="en-US" i="1" dirty="0">
              <a:solidFill>
                <a:srgbClr val="002060"/>
              </a:solidFill>
            </a:endParaRPr>
          </a:p>
          <a:p>
            <a:pPr marL="285750" indent="-285750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</a:rPr>
              <a:t>m</a:t>
            </a:r>
            <a:r>
              <a:rPr lang="en-US" altLang="en-US" dirty="0" smtClean="0">
                <a:solidFill>
                  <a:srgbClr val="002060"/>
                </a:solidFill>
              </a:rPr>
              <a:t>aterial: </a:t>
            </a:r>
            <a:r>
              <a:rPr lang="en-US" altLang="en-US" dirty="0" smtClean="0">
                <a:solidFill>
                  <a:srgbClr val="FF0000"/>
                </a:solidFill>
              </a:rPr>
              <a:t>tungsten</a:t>
            </a:r>
            <a:r>
              <a:rPr lang="en-US" altLang="en-US" dirty="0" smtClean="0">
                <a:solidFill>
                  <a:srgbClr val="002060"/>
                </a:solidFill>
              </a:rPr>
              <a:t> (90%, high efficiency of X-ray production, high temperature capacity) and </a:t>
            </a:r>
            <a:r>
              <a:rPr lang="en-US" altLang="en-US" dirty="0">
                <a:solidFill>
                  <a:srgbClr val="002060"/>
                </a:solidFill>
              </a:rPr>
              <a:t>rhenium (</a:t>
            </a:r>
            <a:r>
              <a:rPr lang="en-US" altLang="en-US" dirty="0" smtClean="0">
                <a:solidFill>
                  <a:srgbClr val="002060"/>
                </a:solidFill>
              </a:rPr>
              <a:t>10%, ↑ resistant </a:t>
            </a:r>
            <a:r>
              <a:rPr lang="en-US" altLang="en-US" dirty="0">
                <a:solidFill>
                  <a:srgbClr val="002060"/>
                </a:solidFill>
              </a:rPr>
              <a:t>surface </a:t>
            </a:r>
            <a:r>
              <a:rPr lang="en-US" altLang="en-US" dirty="0" smtClean="0">
                <a:solidFill>
                  <a:srgbClr val="002060"/>
                </a:solidFill>
              </a:rPr>
              <a:t>roughing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r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otating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anode: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spreads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the heat produced during an exposure over a large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area, achieves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higher x-ray output, which is limited by the heat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generated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s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tructure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: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tungsten disk, anode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stem (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molybdenum, heat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barrier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), rotor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heat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dissipation: radiation through vacuum, glass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envelope, surrounding oil</a:t>
            </a: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roughening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and pitting of the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anode surface: bombardment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by the </a:t>
            </a:r>
            <a:r>
              <a:rPr lang="en-US" altLang="en-US" dirty="0" smtClean="0">
                <a:solidFill>
                  <a:srgbClr val="002060"/>
                </a:solidFill>
                <a:sym typeface="Symbol" panose="05050102010706020507" pitchFamily="18" charset="2"/>
              </a:rPr>
              <a:t>electrons</a:t>
            </a:r>
            <a:endParaRPr lang="en-US" altLang="en-US" dirty="0">
              <a:solidFill>
                <a:srgbClr val="002060"/>
              </a:solidFill>
              <a:sym typeface="Symbol" panose="05050102010706020507" pitchFamily="18" charset="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586" y="4239092"/>
            <a:ext cx="2903290" cy="14286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908954" y="1444014"/>
            <a:ext cx="1843314" cy="1531257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88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en-US" dirty="0" smtClean="0">
                <a:solidFill>
                  <a:srgbClr val="FF0000"/>
                </a:solidFill>
              </a:rPr>
              <a:t>Production of X-ray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7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5" y="467770"/>
            <a:ext cx="10515600" cy="59281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Production of X-ray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86" y="1825625"/>
            <a:ext cx="5181600" cy="3288778"/>
          </a:xfr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59286" y="1825625"/>
            <a:ext cx="5181600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02060"/>
                </a:solidFill>
              </a:rPr>
              <a:t>When accelerated electrons hit target (tungsten) &lt; 5% energy converts to X-rays, the rest energy converts to heat</a:t>
            </a:r>
          </a:p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02060"/>
                </a:solidFill>
              </a:rPr>
              <a:t>Two types of X-rays produced: Bremsstrahlung and Characteristic X-rays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509" y="5114403"/>
            <a:ext cx="1602977" cy="132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9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5" y="467770"/>
            <a:ext cx="10515600" cy="59281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Production of X-ray –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Bremsstrahlung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rgbClr val="002060"/>
                </a:solidFill>
              </a:rPr>
              <a:t>and Characteristic X-rays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59286" y="1825625"/>
            <a:ext cx="5410200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02060"/>
                </a:solidFill>
              </a:rPr>
              <a:t>Deceleration of incident electrons release energies as Bremsstrahlung X-rays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956" y="1825625"/>
            <a:ext cx="4328315" cy="4351338"/>
          </a:xfrm>
        </p:spPr>
      </p:pic>
    </p:spTree>
    <p:extLst>
      <p:ext uri="{BB962C8B-B14F-4D97-AF65-F5344CB8AC3E}">
        <p14:creationId xmlns:p14="http://schemas.microsoft.com/office/powerpoint/2010/main" val="421092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5" y="467770"/>
            <a:ext cx="10515600" cy="59281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Production of X-ray –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Bremsstrahlung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rgbClr val="002060"/>
                </a:solidFill>
              </a:rPr>
              <a:t>and Characteristic X-rays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59286" y="1825625"/>
            <a:ext cx="5410200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02060"/>
                </a:solidFill>
              </a:rPr>
              <a:t>Deceleration of incident electrons release energies as Bremsstrahlung X-rays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252927"/>
            <a:ext cx="4568371" cy="350241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43" y="3622653"/>
            <a:ext cx="3873286" cy="255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336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5" y="467770"/>
            <a:ext cx="10515600" cy="59281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Production of X-ray –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Bremsstrahlung</a:t>
            </a:r>
            <a:r>
              <a:rPr lang="en-US" sz="3600" dirty="0" smtClean="0">
                <a:solidFill>
                  <a:srgbClr val="FF0000"/>
                </a:solidFill>
              </a:rPr>
              <a:t> </a:t>
            </a:r>
            <a:r>
              <a:rPr lang="en-US" sz="3600" dirty="0" smtClean="0">
                <a:solidFill>
                  <a:srgbClr val="002060"/>
                </a:solidFill>
              </a:rPr>
              <a:t>and Characteristic X-rays</a:t>
            </a:r>
            <a:endParaRPr lang="en-US" sz="3600" dirty="0">
              <a:solidFill>
                <a:srgbClr val="002060"/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6259286" y="1825625"/>
            <a:ext cx="5410200" cy="4351338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 smtClean="0">
                <a:solidFill>
                  <a:srgbClr val="002060"/>
                </a:solidFill>
              </a:rPr>
              <a:t>Deceleration of incident electrons release energies as Bremsstrahlung X-rays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2252927"/>
            <a:ext cx="4568371" cy="3502418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743" y="3622653"/>
            <a:ext cx="3873286" cy="25543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3594" y="3240758"/>
            <a:ext cx="2426208" cy="163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175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5" y="467770"/>
            <a:ext cx="10515600" cy="59281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Production of X-ray –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3600" dirty="0" smtClean="0">
                <a:solidFill>
                  <a:srgbClr val="002060"/>
                </a:solidFill>
              </a:rPr>
              <a:t>Bremsstrahlung and </a:t>
            </a:r>
            <a:r>
              <a:rPr lang="en-US" sz="3600" b="1" dirty="0" smtClean="0">
                <a:solidFill>
                  <a:srgbClr val="FF0000"/>
                </a:solidFill>
              </a:rPr>
              <a:t>Characteristic X-rays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71798" y="2310063"/>
            <a:ext cx="3971840" cy="2952042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2621247"/>
          </a:xfrm>
        </p:spPr>
        <p:txBody>
          <a:bodyPr/>
          <a:lstStyle/>
          <a:p>
            <a:r>
              <a:rPr lang="en-US" dirty="0" smtClean="0">
                <a:solidFill>
                  <a:srgbClr val="002060"/>
                </a:solidFill>
              </a:rPr>
              <a:t>Incoming electron knocks out an inner shell electron of the target, loses energy </a:t>
            </a:r>
            <a:r>
              <a:rPr lang="en-US" dirty="0">
                <a:solidFill>
                  <a:srgbClr val="002060"/>
                </a:solidFill>
              </a:rPr>
              <a:t>(= binding energy </a:t>
            </a:r>
            <a:r>
              <a:rPr lang="en-US" dirty="0" smtClean="0">
                <a:solidFill>
                  <a:srgbClr val="002060"/>
                </a:solidFill>
              </a:rPr>
              <a:t>of target </a:t>
            </a:r>
            <a:r>
              <a:rPr lang="en-US" dirty="0">
                <a:solidFill>
                  <a:srgbClr val="002060"/>
                </a:solidFill>
              </a:rPr>
              <a:t>electron</a:t>
            </a:r>
            <a:r>
              <a:rPr lang="en-US" dirty="0" smtClean="0">
                <a:solidFill>
                  <a:srgbClr val="002060"/>
                </a:solidFill>
              </a:rPr>
              <a:t>), creates a hole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Outer electron fills the hole and releases characteristic X-ray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947"/>
          <a:stretch/>
        </p:blipFill>
        <p:spPr>
          <a:xfrm>
            <a:off x="6512743" y="4583214"/>
            <a:ext cx="4200175" cy="18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829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Clippi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636" y="1644997"/>
            <a:ext cx="3460369" cy="2262831"/>
          </a:xfrm>
          <a:prstGeom prst="rect">
            <a:avLst/>
          </a:prstGeom>
        </p:spPr>
      </p:pic>
      <p:pic>
        <p:nvPicPr>
          <p:cNvPr id="3" name="Picture 2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040" y="1631301"/>
            <a:ext cx="4474414" cy="2623740"/>
          </a:xfrm>
          <a:prstGeom prst="rect">
            <a:avLst/>
          </a:prstGeom>
        </p:spPr>
      </p:pic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3710692" y="4255041"/>
            <a:ext cx="8325853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2060"/>
                </a:solidFill>
              </a:rPr>
              <a:t>Electrons </a:t>
            </a:r>
            <a:r>
              <a:rPr lang="en-US" altLang="en-US" sz="1600" dirty="0" smtClean="0">
                <a:solidFill>
                  <a:srgbClr val="002060"/>
                </a:solidFill>
              </a:rPr>
              <a:t>orbiting </a:t>
            </a:r>
            <a:r>
              <a:rPr lang="en-US" altLang="en-US" sz="1600" dirty="0">
                <a:solidFill>
                  <a:srgbClr val="002060"/>
                </a:solidFill>
              </a:rPr>
              <a:t>around the </a:t>
            </a:r>
            <a:r>
              <a:rPr lang="en-US" altLang="en-US" sz="1600" dirty="0" smtClean="0">
                <a:solidFill>
                  <a:srgbClr val="002060"/>
                </a:solidFill>
              </a:rPr>
              <a:t>nucleus </a:t>
            </a:r>
            <a:r>
              <a:rPr lang="en-US" altLang="en-US" sz="1600" dirty="0">
                <a:solidFill>
                  <a:srgbClr val="002060"/>
                </a:solidFill>
              </a:rPr>
              <a:t>at a distance with associated discrete energy </a:t>
            </a:r>
            <a:r>
              <a:rPr lang="en-US" altLang="en-US" sz="1600" dirty="0" smtClean="0">
                <a:solidFill>
                  <a:srgbClr val="002060"/>
                </a:solidFill>
              </a:rPr>
              <a:t>states or </a:t>
            </a:r>
            <a:r>
              <a:rPr lang="en-US" altLang="en-US" sz="1600" dirty="0">
                <a:solidFill>
                  <a:srgbClr val="002060"/>
                </a:solidFill>
              </a:rPr>
              <a:t>quantum </a:t>
            </a:r>
            <a:r>
              <a:rPr lang="en-US" altLang="en-US" sz="1600" dirty="0" smtClean="0">
                <a:solidFill>
                  <a:srgbClr val="002060"/>
                </a:solidFill>
              </a:rPr>
              <a:t>levels (described </a:t>
            </a:r>
            <a:r>
              <a:rPr lang="en-US" altLang="en-US" sz="1600" dirty="0">
                <a:solidFill>
                  <a:srgbClr val="002060"/>
                </a:solidFill>
              </a:rPr>
              <a:t>by quantum numbers: n, l, and </a:t>
            </a:r>
            <a:r>
              <a:rPr lang="en-US" altLang="en-US" sz="1600" dirty="0" smtClean="0">
                <a:solidFill>
                  <a:srgbClr val="002060"/>
                </a:solidFill>
              </a:rPr>
              <a:t>s)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rgbClr val="002060"/>
                </a:solidFill>
              </a:rPr>
              <a:t>Each </a:t>
            </a:r>
            <a:r>
              <a:rPr lang="en-US" altLang="en-US" sz="1600" dirty="0">
                <a:solidFill>
                  <a:srgbClr val="002060"/>
                </a:solidFill>
              </a:rPr>
              <a:t>shell can contain 2 n</a:t>
            </a:r>
            <a:r>
              <a:rPr lang="en-US" altLang="en-US" sz="1600" baseline="30000" dirty="0">
                <a:solidFill>
                  <a:srgbClr val="002060"/>
                </a:solidFill>
              </a:rPr>
              <a:t>2</a:t>
            </a:r>
            <a:r>
              <a:rPr lang="en-US" altLang="en-US" sz="1600" dirty="0">
                <a:solidFill>
                  <a:srgbClr val="002060"/>
                </a:solidFill>
              </a:rPr>
              <a:t> </a:t>
            </a:r>
            <a:r>
              <a:rPr lang="en-US" altLang="en-US" sz="1600" dirty="0" smtClean="0">
                <a:solidFill>
                  <a:srgbClr val="002060"/>
                </a:solidFill>
              </a:rPr>
              <a:t>electrons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rgbClr val="002060"/>
                </a:solidFill>
              </a:rPr>
              <a:t>Energy required </a:t>
            </a:r>
            <a:r>
              <a:rPr lang="en-US" altLang="en-US" sz="1600" dirty="0">
                <a:solidFill>
                  <a:srgbClr val="002060"/>
                </a:solidFill>
              </a:rPr>
              <a:t>to remove an electron from </a:t>
            </a:r>
            <a:r>
              <a:rPr lang="en-US" altLang="en-US" sz="1600" dirty="0" smtClean="0">
                <a:solidFill>
                  <a:srgbClr val="002060"/>
                </a:solidFill>
              </a:rPr>
              <a:t>atom – binding energy 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rgbClr val="002060"/>
                </a:solidFill>
              </a:rPr>
              <a:t>Electron </a:t>
            </a:r>
            <a:r>
              <a:rPr lang="en-US" altLang="en-US" sz="1600" dirty="0">
                <a:solidFill>
                  <a:srgbClr val="002060"/>
                </a:solidFill>
              </a:rPr>
              <a:t>transitions </a:t>
            </a:r>
            <a:r>
              <a:rPr lang="en-US" altLang="en-US" sz="1600" dirty="0" smtClean="0">
                <a:solidFill>
                  <a:srgbClr val="002060"/>
                </a:solidFill>
              </a:rPr>
              <a:t>results </a:t>
            </a:r>
            <a:r>
              <a:rPr lang="en-US" altLang="en-US" sz="1600" dirty="0">
                <a:solidFill>
                  <a:srgbClr val="002060"/>
                </a:solidFill>
              </a:rPr>
              <a:t>in </a:t>
            </a:r>
            <a:r>
              <a:rPr lang="en-US" altLang="en-US" sz="1600" dirty="0" smtClean="0">
                <a:solidFill>
                  <a:srgbClr val="002060"/>
                </a:solidFill>
              </a:rPr>
              <a:t>radiation.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sz="1600" dirty="0" smtClean="0">
                <a:solidFill>
                  <a:srgbClr val="002060"/>
                </a:solidFill>
              </a:rPr>
              <a:t>Radiation </a:t>
            </a:r>
            <a:r>
              <a:rPr lang="en-US" altLang="en-US" sz="1600" dirty="0">
                <a:solidFill>
                  <a:srgbClr val="002060"/>
                </a:solidFill>
              </a:rPr>
              <a:t>energy is characterized by atomic species and original and final quantum </a:t>
            </a:r>
            <a:r>
              <a:rPr lang="en-US" altLang="en-US" sz="1600" dirty="0" smtClean="0">
                <a:solidFill>
                  <a:srgbClr val="002060"/>
                </a:solidFill>
              </a:rPr>
              <a:t>numbers </a:t>
            </a:r>
            <a:r>
              <a:rPr lang="en-US" altLang="en-US" sz="1600" dirty="0">
                <a:solidFill>
                  <a:srgbClr val="002060"/>
                </a:solidFill>
              </a:rPr>
              <a:t>–  </a:t>
            </a:r>
            <a:r>
              <a:rPr lang="en-US" altLang="en-US" sz="1600" dirty="0" smtClean="0">
                <a:solidFill>
                  <a:srgbClr val="002060"/>
                </a:solidFill>
              </a:rPr>
              <a:t>characteristic </a:t>
            </a:r>
            <a:r>
              <a:rPr lang="en-US" altLang="en-US" sz="1600" dirty="0">
                <a:solidFill>
                  <a:srgbClr val="002060"/>
                </a:solidFill>
              </a:rPr>
              <a:t>x-ray.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776" y="4266388"/>
            <a:ext cx="3104482" cy="210096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66638" y="49330"/>
            <a:ext cx="85215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Production of X-ray – </a:t>
            </a:r>
            <a:r>
              <a:rPr lang="en-US" sz="4400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/>
            </a:r>
            <a:br>
              <a:rPr lang="en-US" sz="4400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</a:br>
            <a:r>
              <a:rPr lang="en-US" sz="3200" dirty="0">
                <a:solidFill>
                  <a:srgbClr val="002060"/>
                </a:solidFill>
                <a:latin typeface="Calibri Light" panose="020F0302020204030204"/>
                <a:ea typeface="+mj-ea"/>
                <a:cs typeface="+mj-cs"/>
              </a:rPr>
              <a:t>Bremsstrahlung and </a:t>
            </a:r>
            <a:r>
              <a:rPr lang="en-US" sz="3200" b="1" dirty="0">
                <a:solidFill>
                  <a:srgbClr val="FF0000"/>
                </a:solidFill>
                <a:latin typeface="Calibri Light" panose="020F0302020204030204"/>
                <a:ea typeface="+mj-ea"/>
                <a:cs typeface="+mj-cs"/>
              </a:rPr>
              <a:t>Characteristic X-rays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9951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5" y="467770"/>
            <a:ext cx="10515600" cy="59281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Production of X-ray –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Bremsstrahlung</a:t>
            </a:r>
            <a:r>
              <a:rPr lang="en-US" sz="3600" dirty="0" smtClean="0">
                <a:solidFill>
                  <a:srgbClr val="FF0000"/>
                </a:solidFill>
              </a:rPr>
              <a:t> and </a:t>
            </a:r>
            <a:r>
              <a:rPr lang="en-US" sz="3600" b="1" dirty="0" smtClean="0">
                <a:solidFill>
                  <a:srgbClr val="FF0000"/>
                </a:solidFill>
              </a:rPr>
              <a:t>Characteristic X-rays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014"/>
            <a:ext cx="5181600" cy="3972560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9348" y="1825625"/>
            <a:ext cx="4908967" cy="4351338"/>
          </a:xfrm>
        </p:spPr>
      </p:pic>
    </p:spTree>
    <p:extLst>
      <p:ext uri="{BB962C8B-B14F-4D97-AF65-F5344CB8AC3E}">
        <p14:creationId xmlns:p14="http://schemas.microsoft.com/office/powerpoint/2010/main" val="2619613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2715" y="467770"/>
            <a:ext cx="10515600" cy="592818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Production of X-ray – 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3600" b="1" dirty="0" smtClean="0">
                <a:solidFill>
                  <a:srgbClr val="FF0000"/>
                </a:solidFill>
              </a:rPr>
              <a:t>Bremsstrahlung</a:t>
            </a:r>
            <a:r>
              <a:rPr lang="en-US" sz="3600" dirty="0" smtClean="0">
                <a:solidFill>
                  <a:srgbClr val="FF0000"/>
                </a:solidFill>
              </a:rPr>
              <a:t> and </a:t>
            </a:r>
            <a:r>
              <a:rPr lang="en-US" sz="3600" b="1" dirty="0" smtClean="0">
                <a:solidFill>
                  <a:srgbClr val="FF0000"/>
                </a:solidFill>
              </a:rPr>
              <a:t>Characteristic X-rays</a:t>
            </a:r>
            <a:endParaRPr lang="en-US" sz="3600" b="1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15014"/>
            <a:ext cx="5181600" cy="3972560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9128" y="2424686"/>
            <a:ext cx="4067743" cy="3153215"/>
          </a:xfrm>
        </p:spPr>
      </p:pic>
    </p:spTree>
    <p:extLst>
      <p:ext uri="{BB962C8B-B14F-4D97-AF65-F5344CB8AC3E}">
        <p14:creationId xmlns:p14="http://schemas.microsoft.com/office/powerpoint/2010/main" val="38568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195" y="315310"/>
            <a:ext cx="8913233" cy="563506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59949" y="6085490"/>
            <a:ext cx="8355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Taking an X-ray image with early </a:t>
            </a:r>
            <a:r>
              <a:rPr lang="en-US" dirty="0">
                <a:solidFill>
                  <a:prstClr val="black"/>
                </a:solidFill>
                <a:hlinkClick r:id="rId3" tooltip="Crookes tube"/>
              </a:rPr>
              <a:t>Crookes tube</a:t>
            </a:r>
            <a:r>
              <a:rPr lang="en-US" dirty="0">
                <a:solidFill>
                  <a:prstClr val="black"/>
                </a:solidFill>
              </a:rPr>
              <a:t> apparatus, late 1800s. The Crookes tube is visible in center. The standing man is viewing his hand with a </a:t>
            </a:r>
            <a:r>
              <a:rPr lang="en-US" dirty="0">
                <a:solidFill>
                  <a:prstClr val="black"/>
                </a:solidFill>
                <a:hlinkClick r:id="rId4" tooltip="Fluoroscope"/>
              </a:rPr>
              <a:t>fluoroscope</a:t>
            </a:r>
            <a:r>
              <a:rPr lang="en-US" dirty="0">
                <a:solidFill>
                  <a:prstClr val="black"/>
                </a:solidFill>
              </a:rPr>
              <a:t> screen.</a:t>
            </a:r>
          </a:p>
        </p:txBody>
      </p:sp>
    </p:spTree>
    <p:extLst>
      <p:ext uri="{BB962C8B-B14F-4D97-AF65-F5344CB8AC3E}">
        <p14:creationId xmlns:p14="http://schemas.microsoft.com/office/powerpoint/2010/main" val="378206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09600"/>
            <a:ext cx="10363200" cy="1143000"/>
          </a:xfrm>
        </p:spPr>
        <p:txBody>
          <a:bodyPr/>
          <a:lstStyle/>
          <a:p>
            <a:r>
              <a:rPr lang="en-US" altLang="en-US" dirty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</p:txBody>
      </p:sp>
      <p:pic>
        <p:nvPicPr>
          <p:cNvPr id="25603" name="Picture 3" descr="C:\Documents and Settings\rsmellie\Desktop\Sundry\photoscans\lecture II scans\16 new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989" y="247846"/>
            <a:ext cx="7986211" cy="544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50" y="377519"/>
            <a:ext cx="1615056" cy="1950858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2480445" y="5692990"/>
            <a:ext cx="7972927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2060"/>
                </a:solidFill>
                <a:cs typeface="Arial" panose="020B0604020202020204" pitchFamily="34" charset="0"/>
              </a:rPr>
              <a:t>The distribution of energies in an x-ray spectrum produced by the interaction of </a:t>
            </a:r>
            <a:r>
              <a:rPr lang="en-US" alt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150 </a:t>
            </a:r>
            <a:r>
              <a:rPr lang="en-US" altLang="en-US" dirty="0" err="1">
                <a:solidFill>
                  <a:srgbClr val="002060"/>
                </a:solidFill>
                <a:cs typeface="Arial" panose="020B0604020202020204" pitchFamily="34" charset="0"/>
              </a:rPr>
              <a:t>K</a:t>
            </a:r>
            <a:r>
              <a:rPr lang="en-US" altLang="en-US" dirty="0" err="1" smtClean="0">
                <a:solidFill>
                  <a:srgbClr val="002060"/>
                </a:solidFill>
                <a:cs typeface="Arial" panose="020B0604020202020204" pitchFamily="34" charset="0"/>
              </a:rPr>
              <a:t>eV</a:t>
            </a:r>
            <a:r>
              <a:rPr lang="en-US" alt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 </a:t>
            </a:r>
            <a:r>
              <a:rPr lang="en-US" altLang="en-US" dirty="0">
                <a:solidFill>
                  <a:srgbClr val="002060"/>
                </a:solidFill>
                <a:cs typeface="Arial" panose="020B0604020202020204" pitchFamily="34" charset="0"/>
              </a:rPr>
              <a:t>electrons with a </a:t>
            </a:r>
            <a:r>
              <a:rPr lang="en-US" alt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tungsten target</a:t>
            </a:r>
            <a:r>
              <a:rPr lang="en-US" altLang="en-US" dirty="0">
                <a:solidFill>
                  <a:srgbClr val="002060"/>
                </a:solidFill>
                <a:cs typeface="Arial" panose="020B0604020202020204" pitchFamily="34" charset="0"/>
              </a:rPr>
              <a:t>: (a) Unfiltered bremsstrahlung spectrum; (b) Typical bremsstrahlung spectrum with  inherent and added x-ray tube filtration. </a:t>
            </a:r>
          </a:p>
        </p:txBody>
      </p:sp>
      <p:pic>
        <p:nvPicPr>
          <p:cNvPr id="7" name="Picture 2" descr="C:\Documents and Settings\rsmellie\Desktop\Sundry\altered x-ray.tif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6990" y="131372"/>
            <a:ext cx="4545010" cy="28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/>
          <p:cNvCxnSpPr/>
          <p:nvPr/>
        </p:nvCxnSpPr>
        <p:spPr>
          <a:xfrm>
            <a:off x="8545676" y="739999"/>
            <a:ext cx="1319645" cy="50915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8915400" y="1983596"/>
            <a:ext cx="580198" cy="9309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646990" y="377519"/>
            <a:ext cx="9372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 smtClean="0">
                <a:solidFill>
                  <a:srgbClr val="FF0000"/>
                </a:solidFill>
              </a:rPr>
              <a:t>Vacuumed Pyrex glass</a:t>
            </a:r>
            <a:endParaRPr lang="en-US" sz="1200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040876" y="2198704"/>
            <a:ext cx="874523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000" b="1" dirty="0" smtClean="0">
                <a:solidFill>
                  <a:srgbClr val="FF0000"/>
                </a:solidFill>
              </a:rPr>
              <a:t>                 </a:t>
            </a:r>
            <a:r>
              <a:rPr lang="en-US" sz="1200" b="1" dirty="0" smtClean="0">
                <a:solidFill>
                  <a:srgbClr val="FF0000"/>
                </a:solidFill>
              </a:rPr>
              <a:t>Oil</a:t>
            </a:r>
            <a:r>
              <a:rPr lang="en-US" sz="1000" b="1" dirty="0" smtClean="0">
                <a:solidFill>
                  <a:srgbClr val="FF0000"/>
                </a:solidFill>
              </a:rPr>
              <a:t> </a:t>
            </a:r>
            <a:endParaRPr lang="en-US" sz="10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02335" y="2914552"/>
            <a:ext cx="13746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Tube housing</a:t>
            </a:r>
            <a:endParaRPr lang="en-US" sz="1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57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4653136" y="244695"/>
            <a:ext cx="28857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FF0000"/>
                </a:solidFill>
              </a:rPr>
              <a:t>X-ray Generator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588798" y="1338696"/>
            <a:ext cx="8458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</a:rPr>
              <a:t>Supplies </a:t>
            </a:r>
            <a:r>
              <a:rPr lang="en-US" altLang="en-US" sz="2800" dirty="0" smtClean="0">
                <a:solidFill>
                  <a:srgbClr val="002060"/>
                </a:solidFill>
              </a:rPr>
              <a:t>electric </a:t>
            </a:r>
            <a:r>
              <a:rPr lang="en-US" altLang="en-US" sz="2800" dirty="0">
                <a:solidFill>
                  <a:srgbClr val="002060"/>
                </a:solidFill>
              </a:rPr>
              <a:t>power to x-ray tube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 two separate compartments:</a:t>
            </a:r>
          </a:p>
          <a:p>
            <a:pPr algn="ctr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0000"/>
                </a:solidFill>
              </a:rPr>
              <a:t>Control panel </a:t>
            </a:r>
            <a:r>
              <a:rPr lang="en-US" altLang="en-US" sz="2000" dirty="0">
                <a:solidFill>
                  <a:srgbClr val="002060"/>
                </a:solidFill>
              </a:rPr>
              <a:t>to select the appropriate </a:t>
            </a:r>
            <a:r>
              <a:rPr lang="en-US" altLang="en-US" sz="2000" dirty="0" err="1">
                <a:solidFill>
                  <a:srgbClr val="002060"/>
                </a:solidFill>
              </a:rPr>
              <a:t>kVp</a:t>
            </a:r>
            <a:r>
              <a:rPr lang="en-US" altLang="en-US" sz="2000" dirty="0">
                <a:solidFill>
                  <a:srgbClr val="002060"/>
                </a:solidFill>
              </a:rPr>
              <a:t>, mA and exposure time</a:t>
            </a:r>
          </a:p>
          <a:p>
            <a:pPr algn="ctr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</a:rPr>
              <a:t>A transformer assembly in oil provides high/low voltage circuit.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8900" y="3596373"/>
            <a:ext cx="3594643" cy="20161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100" y="3515624"/>
            <a:ext cx="4252283" cy="1429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643" y="4954195"/>
            <a:ext cx="1481456" cy="1158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7624" y="4973245"/>
            <a:ext cx="2773920" cy="1158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31" y="2640006"/>
            <a:ext cx="2763498" cy="140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7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4653136" y="244695"/>
            <a:ext cx="28857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FF0000"/>
                </a:solidFill>
              </a:rPr>
              <a:t>X-ray Generator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3224064" y="1338696"/>
            <a:ext cx="8458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</a:rPr>
              <a:t>Supplies </a:t>
            </a:r>
            <a:r>
              <a:rPr lang="en-US" altLang="en-US" sz="2800" dirty="0" smtClean="0">
                <a:solidFill>
                  <a:srgbClr val="002060"/>
                </a:solidFill>
              </a:rPr>
              <a:t>electric </a:t>
            </a:r>
            <a:r>
              <a:rPr lang="en-US" altLang="en-US" sz="2800" dirty="0">
                <a:solidFill>
                  <a:srgbClr val="002060"/>
                </a:solidFill>
              </a:rPr>
              <a:t>power to x-ray tube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 two separate compartments:</a:t>
            </a:r>
          </a:p>
          <a:p>
            <a:pPr algn="ctr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0000"/>
                </a:solidFill>
              </a:rPr>
              <a:t>Control panel </a:t>
            </a:r>
            <a:r>
              <a:rPr lang="en-US" altLang="en-US" sz="2000" dirty="0">
                <a:solidFill>
                  <a:srgbClr val="002060"/>
                </a:solidFill>
              </a:rPr>
              <a:t>to select the appropriate </a:t>
            </a:r>
            <a:r>
              <a:rPr lang="en-US" altLang="en-US" sz="2000" dirty="0" err="1">
                <a:solidFill>
                  <a:srgbClr val="002060"/>
                </a:solidFill>
              </a:rPr>
              <a:t>kVp</a:t>
            </a:r>
            <a:r>
              <a:rPr lang="en-US" altLang="en-US" sz="2000" dirty="0">
                <a:solidFill>
                  <a:srgbClr val="002060"/>
                </a:solidFill>
              </a:rPr>
              <a:t>, mA and exposure time</a:t>
            </a:r>
          </a:p>
          <a:p>
            <a:pPr algn="ctr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</a:rPr>
              <a:t>A transformer assembly in oil provides high/low voltage circuit.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166" y="3596373"/>
            <a:ext cx="3594643" cy="20161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8366" y="3515624"/>
            <a:ext cx="4252283" cy="1429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1909" y="4954195"/>
            <a:ext cx="1481456" cy="1158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2890" y="4973245"/>
            <a:ext cx="2773920" cy="1158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51" y="4169346"/>
            <a:ext cx="2763498" cy="14093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51" y="1430780"/>
            <a:ext cx="3163563" cy="216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8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5243" y="2050181"/>
            <a:ext cx="5427494" cy="37153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9" y="2416030"/>
            <a:ext cx="5079214" cy="25903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67301" y="413887"/>
            <a:ext cx="8460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X-ray Produced at Different Tube Voltages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70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ctr">
            <a:norm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</a:rPr>
              <a:t>X-ray generator and safety features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253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91621" y="437045"/>
            <a:ext cx="11059274" cy="960241"/>
          </a:xfrm>
        </p:spPr>
        <p:txBody>
          <a:bodyPr>
            <a:norm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Selection of tube voltage (</a:t>
            </a:r>
            <a:r>
              <a:rPr lang="en-US" sz="2800" dirty="0" err="1" smtClean="0">
                <a:solidFill>
                  <a:srgbClr val="FF0000"/>
                </a:solidFill>
              </a:rPr>
              <a:t>KVp</a:t>
            </a:r>
            <a:r>
              <a:rPr lang="en-US" sz="2800" dirty="0" smtClean="0">
                <a:solidFill>
                  <a:srgbClr val="FF0000"/>
                </a:solidFill>
              </a:rPr>
              <a:t>), current and exposure time (</a:t>
            </a:r>
            <a:r>
              <a:rPr lang="en-US" sz="2800" dirty="0" err="1" smtClean="0">
                <a:solidFill>
                  <a:srgbClr val="FF0000"/>
                </a:solidFill>
              </a:rPr>
              <a:t>mAs</a:t>
            </a:r>
            <a:r>
              <a:rPr lang="en-US" sz="2800" dirty="0" smtClean="0">
                <a:solidFill>
                  <a:srgbClr val="FF0000"/>
                </a:solidFill>
              </a:rPr>
              <a:t>)</a:t>
            </a:r>
            <a:endParaRPr lang="en-US" sz="2800" dirty="0">
              <a:solidFill>
                <a:srgbClr val="FF000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857" y="2772569"/>
            <a:ext cx="4381500" cy="2457450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278" y="2674144"/>
            <a:ext cx="4927600" cy="2654300"/>
          </a:xfrm>
        </p:spPr>
      </p:pic>
    </p:spTree>
    <p:extLst>
      <p:ext uri="{BB962C8B-B14F-4D97-AF65-F5344CB8AC3E}">
        <p14:creationId xmlns:p14="http://schemas.microsoft.com/office/powerpoint/2010/main" val="166314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4653136" y="244695"/>
            <a:ext cx="28857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FF0000"/>
                </a:solidFill>
              </a:rPr>
              <a:t>X-ray Generator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66899" y="1252071"/>
            <a:ext cx="8458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</a:rPr>
              <a:t>Supplies electronic power to x-ray tube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 two separate compartments:</a:t>
            </a:r>
          </a:p>
          <a:p>
            <a:pPr algn="ctr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FF0000"/>
                </a:solidFill>
              </a:rPr>
              <a:t>Control panel </a:t>
            </a:r>
            <a:r>
              <a:rPr lang="en-US" altLang="en-US" sz="2000" dirty="0">
                <a:solidFill>
                  <a:srgbClr val="002060"/>
                </a:solidFill>
              </a:rPr>
              <a:t>to select the appropriate </a:t>
            </a:r>
            <a:r>
              <a:rPr lang="en-US" altLang="en-US" sz="2000" dirty="0" err="1">
                <a:solidFill>
                  <a:srgbClr val="002060"/>
                </a:solidFill>
              </a:rPr>
              <a:t>kVp</a:t>
            </a:r>
            <a:r>
              <a:rPr lang="en-US" altLang="en-US" sz="2000" dirty="0">
                <a:solidFill>
                  <a:srgbClr val="002060"/>
                </a:solidFill>
              </a:rPr>
              <a:t>, mA and exposure time</a:t>
            </a:r>
          </a:p>
          <a:p>
            <a:pPr algn="ctr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</a:rPr>
              <a:t>A transformer assembly in oil provides high/low voltage circuit.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1" y="3509748"/>
            <a:ext cx="3594643" cy="2016126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1" y="3428999"/>
            <a:ext cx="4252283" cy="142904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744" y="4867570"/>
            <a:ext cx="1481456" cy="11583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725" y="4886620"/>
            <a:ext cx="2773920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63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4653136" y="244695"/>
            <a:ext cx="28857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FF0000"/>
                </a:solidFill>
              </a:rPr>
              <a:t>X-ray Generator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66899" y="1252071"/>
            <a:ext cx="8458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</a:rPr>
              <a:t>Supplies electronic power to x-ray tube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 two separate compartments:</a:t>
            </a:r>
          </a:p>
          <a:p>
            <a:pPr algn="ctr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</a:rPr>
              <a:t>Control panel to select the appropriate </a:t>
            </a:r>
            <a:r>
              <a:rPr lang="en-US" altLang="en-US" sz="2000" dirty="0" err="1">
                <a:solidFill>
                  <a:srgbClr val="002060"/>
                </a:solidFill>
              </a:rPr>
              <a:t>kVp</a:t>
            </a:r>
            <a:r>
              <a:rPr lang="en-US" altLang="en-US" sz="2000" dirty="0">
                <a:solidFill>
                  <a:srgbClr val="002060"/>
                </a:solidFill>
              </a:rPr>
              <a:t>, mA and exposure time</a:t>
            </a:r>
          </a:p>
          <a:p>
            <a:pPr algn="ctr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</a:rPr>
              <a:t>A </a:t>
            </a:r>
            <a:r>
              <a:rPr lang="en-US" altLang="en-US" sz="2000" dirty="0">
                <a:solidFill>
                  <a:srgbClr val="FF0000"/>
                </a:solidFill>
              </a:rPr>
              <a:t>transformer</a:t>
            </a:r>
            <a:r>
              <a:rPr lang="en-US" altLang="en-US" sz="2000" dirty="0">
                <a:solidFill>
                  <a:srgbClr val="002060"/>
                </a:solidFill>
              </a:rPr>
              <a:t> assembly in oil provides </a:t>
            </a:r>
            <a:r>
              <a:rPr lang="en-US" altLang="en-US" sz="2000" dirty="0">
                <a:solidFill>
                  <a:srgbClr val="FF0000"/>
                </a:solidFill>
              </a:rPr>
              <a:t>high/low voltage </a:t>
            </a:r>
            <a:r>
              <a:rPr lang="en-US" altLang="en-US" sz="2000" dirty="0">
                <a:solidFill>
                  <a:srgbClr val="002060"/>
                </a:solidFill>
              </a:rPr>
              <a:t>circuit.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1" y="3428999"/>
            <a:ext cx="4252283" cy="14290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1513" y="3859283"/>
            <a:ext cx="4273587" cy="20165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4269" y="4886620"/>
            <a:ext cx="1481456" cy="1158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725" y="4886620"/>
            <a:ext cx="2773920" cy="115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13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rsmellie\Desktop\lecture III\page 2a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38200"/>
            <a:ext cx="6400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31341" y="5352464"/>
            <a:ext cx="52809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Two </a:t>
            </a:r>
            <a:r>
              <a:rPr lang="en-US" dirty="0">
                <a:solidFill>
                  <a:srgbClr val="002060"/>
                </a:solidFill>
              </a:rPr>
              <a:t>basic circuits in a diagnostic x-ray machine: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 </a:t>
            </a:r>
            <a:r>
              <a:rPr lang="en-US" sz="1600" dirty="0" smtClean="0">
                <a:solidFill>
                  <a:srgbClr val="FF0000"/>
                </a:solidFill>
              </a:rPr>
              <a:t>step-up</a:t>
            </a:r>
            <a:r>
              <a:rPr lang="en-US" sz="1600" dirty="0" smtClean="0">
                <a:solidFill>
                  <a:srgbClr val="002060"/>
                </a:solidFill>
              </a:rPr>
              <a:t> </a:t>
            </a:r>
            <a:r>
              <a:rPr lang="en-US" sz="1600" dirty="0">
                <a:solidFill>
                  <a:srgbClr val="002060"/>
                </a:solidFill>
              </a:rPr>
              <a:t>transformer </a:t>
            </a:r>
            <a:r>
              <a:rPr lang="en-US" sz="1600" dirty="0" smtClean="0">
                <a:solidFill>
                  <a:srgbClr val="002060"/>
                </a:solidFill>
              </a:rPr>
              <a:t>supplies high </a:t>
            </a:r>
            <a:r>
              <a:rPr lang="en-US" sz="1600" dirty="0">
                <a:solidFill>
                  <a:srgbClr val="002060"/>
                </a:solidFill>
              </a:rPr>
              <a:t>voltage to </a:t>
            </a:r>
            <a:r>
              <a:rPr lang="en-US" sz="1600" dirty="0" smtClean="0">
                <a:solidFill>
                  <a:srgbClr val="002060"/>
                </a:solidFill>
              </a:rPr>
              <a:t>x-ray </a:t>
            </a:r>
            <a:r>
              <a:rPr lang="en-US" sz="1600" dirty="0">
                <a:solidFill>
                  <a:srgbClr val="002060"/>
                </a:solidFill>
              </a:rPr>
              <a:t>tube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 step-down transformer </a:t>
            </a:r>
            <a:r>
              <a:rPr lang="en-US" sz="1600" dirty="0" smtClean="0">
                <a:solidFill>
                  <a:srgbClr val="002060"/>
                </a:solidFill>
              </a:rPr>
              <a:t>supplies power </a:t>
            </a:r>
            <a:r>
              <a:rPr lang="en-US" sz="1600" dirty="0">
                <a:solidFill>
                  <a:srgbClr val="002060"/>
                </a:solidFill>
              </a:rPr>
              <a:t>that heats the filament.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585834" y="5486400"/>
            <a:ext cx="271237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2060"/>
                </a:solidFill>
              </a:rPr>
              <a:t>Tube </a:t>
            </a:r>
            <a:r>
              <a:rPr lang="en-US" altLang="en-US" sz="1400" dirty="0" smtClean="0">
                <a:solidFill>
                  <a:srgbClr val="002060"/>
                </a:solidFill>
              </a:rPr>
              <a:t>current/</a:t>
            </a:r>
            <a:r>
              <a:rPr lang="en-US" altLang="en-US" sz="1400" dirty="0" smtClean="0">
                <a:solidFill>
                  <a:srgbClr val="FF0000"/>
                </a:solidFill>
              </a:rPr>
              <a:t>voltage: </a:t>
            </a:r>
            <a:endParaRPr lang="en-US" altLang="en-US" sz="1400" dirty="0">
              <a:solidFill>
                <a:srgbClr val="FF0000"/>
              </a:solidFill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rgbClr val="002060"/>
                </a:solidFill>
              </a:rPr>
              <a:t>  ~ 100 mA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rgbClr val="FF0000"/>
                </a:solidFill>
              </a:rPr>
              <a:t>  ~ 100 </a:t>
            </a:r>
            <a:r>
              <a:rPr lang="en-US" altLang="en-US" sz="1400" dirty="0" err="1">
                <a:solidFill>
                  <a:srgbClr val="FF0000"/>
                </a:solidFill>
              </a:rPr>
              <a:t>KVp</a:t>
            </a:r>
            <a:r>
              <a:rPr lang="en-US" altLang="en-US" sz="1400" dirty="0">
                <a:solidFill>
                  <a:srgbClr val="FF0000"/>
                </a:solidFill>
              </a:rPr>
              <a:t> (30 - 150 </a:t>
            </a:r>
            <a:r>
              <a:rPr lang="en-US" altLang="en-US" sz="1400" dirty="0" err="1">
                <a:solidFill>
                  <a:srgbClr val="FF0000"/>
                </a:solidFill>
              </a:rPr>
              <a:t>KVp</a:t>
            </a:r>
            <a:r>
              <a:rPr lang="en-US" altLang="en-US" sz="1400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172200" y="5486399"/>
            <a:ext cx="162588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2060"/>
                </a:solidFill>
              </a:rPr>
              <a:t>Cathode (-):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rgbClr val="002060"/>
                </a:solidFill>
              </a:rPr>
              <a:t>  10 V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rgbClr val="002060"/>
                </a:solidFill>
              </a:rPr>
              <a:t>  3-5 amp</a:t>
            </a:r>
          </a:p>
        </p:txBody>
      </p:sp>
      <p:sp>
        <p:nvSpPr>
          <p:cNvPr id="2" name="Rectangle 1"/>
          <p:cNvSpPr/>
          <p:nvPr/>
        </p:nvSpPr>
        <p:spPr>
          <a:xfrm>
            <a:off x="6513815" y="1017142"/>
            <a:ext cx="780836" cy="226031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45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Documents and Settings\rsmellie\Desktop\lecture III\page 2a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838200"/>
            <a:ext cx="6400800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181600" y="2971800"/>
            <a:ext cx="457200" cy="106680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prstClr val="white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31341" y="5352464"/>
            <a:ext cx="528091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Two </a:t>
            </a:r>
            <a:r>
              <a:rPr lang="en-US" dirty="0">
                <a:solidFill>
                  <a:srgbClr val="002060"/>
                </a:solidFill>
              </a:rPr>
              <a:t>basic circuits in a diagnostic x-ray machine: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 </a:t>
            </a:r>
            <a:r>
              <a:rPr lang="en-US" sz="1600" dirty="0" smtClean="0">
                <a:solidFill>
                  <a:srgbClr val="002060"/>
                </a:solidFill>
              </a:rPr>
              <a:t>step-up </a:t>
            </a:r>
            <a:r>
              <a:rPr lang="en-US" sz="1600" dirty="0">
                <a:solidFill>
                  <a:srgbClr val="002060"/>
                </a:solidFill>
              </a:rPr>
              <a:t>transformer </a:t>
            </a:r>
            <a:r>
              <a:rPr lang="en-US" sz="1600" dirty="0" smtClean="0">
                <a:solidFill>
                  <a:srgbClr val="002060"/>
                </a:solidFill>
              </a:rPr>
              <a:t>supplies high </a:t>
            </a:r>
            <a:r>
              <a:rPr lang="en-US" sz="1600" dirty="0">
                <a:solidFill>
                  <a:srgbClr val="002060"/>
                </a:solidFill>
              </a:rPr>
              <a:t>voltage to </a:t>
            </a:r>
            <a:r>
              <a:rPr lang="en-US" sz="1600" dirty="0" smtClean="0">
                <a:solidFill>
                  <a:srgbClr val="002060"/>
                </a:solidFill>
              </a:rPr>
              <a:t>x-ray </a:t>
            </a:r>
            <a:r>
              <a:rPr lang="en-US" sz="1600" dirty="0">
                <a:solidFill>
                  <a:srgbClr val="002060"/>
                </a:solidFill>
              </a:rPr>
              <a:t>tube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2060"/>
                </a:solidFill>
              </a:rPr>
              <a:t>A </a:t>
            </a:r>
            <a:r>
              <a:rPr lang="en-US" sz="1600" dirty="0">
                <a:solidFill>
                  <a:srgbClr val="FF0000"/>
                </a:solidFill>
              </a:rPr>
              <a:t>step-down</a:t>
            </a:r>
            <a:r>
              <a:rPr lang="en-US" sz="1600" dirty="0">
                <a:solidFill>
                  <a:srgbClr val="002060"/>
                </a:solidFill>
              </a:rPr>
              <a:t> transformer </a:t>
            </a:r>
            <a:r>
              <a:rPr lang="en-US" sz="1600" dirty="0" smtClean="0">
                <a:solidFill>
                  <a:srgbClr val="002060"/>
                </a:solidFill>
              </a:rPr>
              <a:t>supplies power </a:t>
            </a:r>
            <a:r>
              <a:rPr lang="en-US" sz="1600" dirty="0">
                <a:solidFill>
                  <a:srgbClr val="002060"/>
                </a:solidFill>
              </a:rPr>
              <a:t>that heats the filament.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585834" y="5486400"/>
            <a:ext cx="2712378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002060"/>
                </a:solidFill>
              </a:rPr>
              <a:t>Tube current: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rgbClr val="002060"/>
                </a:solidFill>
              </a:rPr>
              <a:t>  ~ 100 mA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rgbClr val="002060"/>
                </a:solidFill>
              </a:rPr>
              <a:t>  ~ 100 </a:t>
            </a:r>
            <a:r>
              <a:rPr lang="en-US" altLang="en-US" sz="1400" dirty="0" err="1">
                <a:solidFill>
                  <a:srgbClr val="002060"/>
                </a:solidFill>
              </a:rPr>
              <a:t>KVp</a:t>
            </a:r>
            <a:r>
              <a:rPr lang="en-US" altLang="en-US" sz="1400" dirty="0">
                <a:solidFill>
                  <a:srgbClr val="002060"/>
                </a:solidFill>
              </a:rPr>
              <a:t> (30 - 150 </a:t>
            </a:r>
            <a:r>
              <a:rPr lang="en-US" altLang="en-US" sz="1400" dirty="0" err="1">
                <a:solidFill>
                  <a:srgbClr val="002060"/>
                </a:solidFill>
              </a:rPr>
              <a:t>KVp</a:t>
            </a:r>
            <a:r>
              <a:rPr lang="en-US" altLang="en-US" sz="14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6172200" y="5486399"/>
            <a:ext cx="1625885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FF0000"/>
                </a:solidFill>
              </a:rPr>
              <a:t>Cathode (-):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rgbClr val="FF0000"/>
                </a:solidFill>
              </a:rPr>
              <a:t>  10 V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solidFill>
                  <a:srgbClr val="FF0000"/>
                </a:solidFill>
              </a:rPr>
              <a:t>  3-5 amp</a:t>
            </a:r>
          </a:p>
        </p:txBody>
      </p:sp>
    </p:spTree>
    <p:extLst>
      <p:ext uri="{BB962C8B-B14F-4D97-AF65-F5344CB8AC3E}">
        <p14:creationId xmlns:p14="http://schemas.microsoft.com/office/powerpoint/2010/main" val="1650292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908" y="1540412"/>
            <a:ext cx="2809875" cy="4114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137" y="1647092"/>
            <a:ext cx="2776728" cy="3901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458" y="5657671"/>
            <a:ext cx="6210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prstClr val="black"/>
                </a:solidFill>
              </a:rPr>
              <a:t>Hand </a:t>
            </a:r>
            <a:r>
              <a:rPr lang="en-US" i="1" dirty="0" err="1">
                <a:solidFill>
                  <a:prstClr val="black"/>
                </a:solidFill>
              </a:rPr>
              <a:t>mit</a:t>
            </a:r>
            <a:r>
              <a:rPr lang="en-US" i="1" dirty="0">
                <a:solidFill>
                  <a:prstClr val="black"/>
                </a:solidFill>
              </a:rPr>
              <a:t> </a:t>
            </a:r>
            <a:r>
              <a:rPr lang="en-US" i="1" dirty="0" err="1">
                <a:solidFill>
                  <a:prstClr val="black"/>
                </a:solidFill>
              </a:rPr>
              <a:t>Ringen</a:t>
            </a:r>
            <a:r>
              <a:rPr lang="en-US" dirty="0">
                <a:solidFill>
                  <a:prstClr val="black"/>
                </a:solidFill>
              </a:rPr>
              <a:t> (Hand with Rings): print of </a:t>
            </a:r>
            <a:r>
              <a:rPr lang="en-US" dirty="0">
                <a:solidFill>
                  <a:prstClr val="black"/>
                </a:solidFill>
                <a:hlinkClick r:id="rId4" tooltip="Wilhelm Röntgen"/>
              </a:rPr>
              <a:t>Wilhelm </a:t>
            </a:r>
            <a:r>
              <a:rPr lang="en-US" dirty="0" err="1">
                <a:solidFill>
                  <a:prstClr val="black"/>
                </a:solidFill>
                <a:hlinkClick r:id="rId4" tooltip="Wilhelm Röntgen"/>
              </a:rPr>
              <a:t>Röntgen</a:t>
            </a:r>
            <a:r>
              <a:rPr lang="en-US" dirty="0" err="1">
                <a:solidFill>
                  <a:prstClr val="black"/>
                </a:solidFill>
              </a:rPr>
              <a:t>'s</a:t>
            </a:r>
            <a:r>
              <a:rPr lang="en-US" dirty="0">
                <a:solidFill>
                  <a:prstClr val="black"/>
                </a:solidFill>
              </a:rPr>
              <a:t> first "medical" X-ray, of his wife's hand, taken on 22 December 1895 and presented to </a:t>
            </a:r>
            <a:r>
              <a:rPr lang="en-US" dirty="0">
                <a:solidFill>
                  <a:prstClr val="black"/>
                </a:solidFill>
                <a:hlinkClick r:id="rId5" tooltip="Ludwig Zehnder"/>
              </a:rPr>
              <a:t>Ludwig </a:t>
            </a:r>
            <a:r>
              <a:rPr lang="en-US" dirty="0" err="1">
                <a:solidFill>
                  <a:prstClr val="black"/>
                </a:solidFill>
                <a:hlinkClick r:id="rId5" tooltip="Ludwig Zehnder"/>
              </a:rPr>
              <a:t>Zehnder</a:t>
            </a:r>
            <a:r>
              <a:rPr lang="en-US" dirty="0">
                <a:solidFill>
                  <a:prstClr val="black"/>
                </a:solidFill>
              </a:rPr>
              <a:t> of the </a:t>
            </a:r>
            <a:r>
              <a:rPr lang="en-US" dirty="0" err="1">
                <a:solidFill>
                  <a:prstClr val="black"/>
                </a:solidFill>
              </a:rPr>
              <a:t>Physik</a:t>
            </a:r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err="1">
                <a:solidFill>
                  <a:prstClr val="black"/>
                </a:solidFill>
              </a:rPr>
              <a:t>Institut</a:t>
            </a:r>
            <a:r>
              <a:rPr lang="en-US" dirty="0">
                <a:solidFill>
                  <a:prstClr val="black"/>
                </a:solidFill>
              </a:rPr>
              <a:t>, </a:t>
            </a:r>
            <a:r>
              <a:rPr lang="en-US" dirty="0">
                <a:solidFill>
                  <a:prstClr val="black"/>
                </a:solidFill>
                <a:hlinkClick r:id="rId6" tooltip="University of Freiburg"/>
              </a:rPr>
              <a:t>University of Freiburg</a:t>
            </a:r>
            <a:r>
              <a:rPr lang="en-US" dirty="0">
                <a:solidFill>
                  <a:prstClr val="black"/>
                </a:solidFill>
              </a:rPr>
              <a:t>, on 1 January 1896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649" y="57589"/>
            <a:ext cx="1504435" cy="14803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929137" y="267286"/>
            <a:ext cx="3915860" cy="1153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prstClr val="black"/>
              </a:solidFill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6995160" y="76143"/>
          <a:ext cx="5196840" cy="1463040"/>
        </p:xfrm>
        <a:graphic>
          <a:graphicData uri="http://schemas.openxmlformats.org/drawingml/2006/table">
            <a:tbl>
              <a:tblPr/>
              <a:tblGrid>
                <a:gridCol w="1553308"/>
                <a:gridCol w="3643532"/>
              </a:tblGrid>
              <a:tr h="279903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Awarded for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Outstanding contributions in physics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90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Date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1901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90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Location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8" tooltip="Stockholm"/>
                        </a:rPr>
                        <a:t>Stockholm</a:t>
                      </a:r>
                      <a:r>
                        <a:rPr lang="en-US" dirty="0"/>
                        <a:t>, </a:t>
                      </a:r>
                      <a:r>
                        <a:rPr lang="en-US" dirty="0">
                          <a:hlinkClick r:id="rId9" tooltip="Sweden"/>
                        </a:rPr>
                        <a:t>Sweden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9903"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Presented by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hlinkClick r:id="rId10" tooltip="Royal Swedish Academy of Sciences"/>
                        </a:rPr>
                        <a:t>Royal Swedish Academy of Sciences</a:t>
                      </a:r>
                      <a:endParaRPr lang="en-US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15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4653136" y="244695"/>
            <a:ext cx="288572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FF0000"/>
                </a:solidFill>
              </a:rPr>
              <a:t>X-ray Generator</a:t>
            </a: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1866899" y="1252071"/>
            <a:ext cx="845820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dirty="0">
                <a:solidFill>
                  <a:srgbClr val="002060"/>
                </a:solidFill>
              </a:rPr>
              <a:t>Supplies electronic power to x-ray tube</a:t>
            </a:r>
          </a:p>
          <a:p>
            <a:pPr marL="0" indent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002060"/>
                </a:solidFill>
              </a:rPr>
              <a:t>in two separate compartments:</a:t>
            </a:r>
          </a:p>
          <a:p>
            <a:pPr algn="ctr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</a:rPr>
              <a:t>Control panel to select the appropriate </a:t>
            </a:r>
            <a:r>
              <a:rPr lang="en-US" altLang="en-US" sz="2000" dirty="0" err="1">
                <a:solidFill>
                  <a:srgbClr val="002060"/>
                </a:solidFill>
              </a:rPr>
              <a:t>kVp</a:t>
            </a:r>
            <a:r>
              <a:rPr lang="en-US" altLang="en-US" sz="2000" dirty="0">
                <a:solidFill>
                  <a:srgbClr val="002060"/>
                </a:solidFill>
              </a:rPr>
              <a:t>, mA and exposure time</a:t>
            </a:r>
          </a:p>
          <a:p>
            <a:pPr algn="ctr" fontAlgn="base">
              <a:spcBef>
                <a:spcPts val="12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000" dirty="0">
                <a:solidFill>
                  <a:srgbClr val="002060"/>
                </a:solidFill>
              </a:rPr>
              <a:t>A transformer assembly in oil provides high/low voltage circuit.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3429000"/>
            <a:ext cx="539438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7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Documents and Settings\rsmellie\Desktop\lecture III\page 1a.tif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11"/>
          <a:stretch/>
        </p:blipFill>
        <p:spPr bwMode="auto">
          <a:xfrm>
            <a:off x="3249612" y="1833561"/>
            <a:ext cx="5362575" cy="281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2552700" y="169527"/>
            <a:ext cx="7029450" cy="14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prstClr val="black"/>
                </a:solidFill>
              </a:rPr>
              <a:t>3.2  </a:t>
            </a:r>
            <a:r>
              <a:rPr lang="en-US" altLang="en-US" b="1" smtClean="0">
                <a:solidFill>
                  <a:prstClr val="black"/>
                </a:solidFill>
              </a:rPr>
              <a:t>Transformers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000" b="1" dirty="0">
              <a:solidFill>
                <a:prstClr val="black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prstClr val="black"/>
                </a:solidFill>
              </a:rPr>
              <a:t>X-ray machine receives 110 or 220 volts, 60 Hz power line to provide: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ü"/>
            </a:pPr>
            <a:r>
              <a:rPr lang="en-US" altLang="en-US" sz="1800" dirty="0">
                <a:solidFill>
                  <a:prstClr val="black"/>
                </a:solidFill>
              </a:rPr>
              <a:t>Filament heating 10 V, 3-5 amps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charset="2"/>
              <a:buChar char="ü"/>
            </a:pPr>
            <a:r>
              <a:rPr lang="en-US" altLang="en-US" sz="1800" dirty="0">
                <a:solidFill>
                  <a:prstClr val="black"/>
                </a:solidFill>
              </a:rPr>
              <a:t>Tube voltage between anode and cathode, 150 kV.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374900" y="4724400"/>
            <a:ext cx="8470900" cy="1908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76313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547813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2119313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690813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3148013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605213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4062413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519613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prstClr val="black"/>
                </a:solidFill>
              </a:rPr>
              <a:t>The transformer is a device that either increases or decreases the voltage in a circuit. When current flows through the primary coil, it creates a magnetic </a:t>
            </a:r>
            <a:r>
              <a:rPr lang="en-US" altLang="en-US" sz="1800" dirty="0" smtClean="0">
                <a:solidFill>
                  <a:prstClr val="black"/>
                </a:solidFill>
              </a:rPr>
              <a:t>field within </a:t>
            </a:r>
            <a:r>
              <a:rPr lang="en-US" altLang="en-US" sz="1800" dirty="0">
                <a:solidFill>
                  <a:prstClr val="black"/>
                </a:solidFill>
              </a:rPr>
              <a:t>the core, and this magnetic field induces a current in the secondary coil</a:t>
            </a:r>
            <a:r>
              <a:rPr lang="en-US" altLang="en-US" sz="1800" dirty="0" smtClean="0">
                <a:solidFill>
                  <a:prstClr val="black"/>
                </a:solidFill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000" dirty="0">
              <a:solidFill>
                <a:prstClr val="black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prstClr val="black"/>
                </a:solidFill>
              </a:rPr>
              <a:t>There are two basic circuits in a diagnostic x-ray machine: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sz="1800" dirty="0">
                <a:solidFill>
                  <a:prstClr val="black"/>
                </a:solidFill>
              </a:rPr>
              <a:t>A step up transformer which supplies the high voltage to the x-ray tube</a:t>
            </a:r>
          </a:p>
          <a:p>
            <a:pPr marL="342900" indent="-342900" fontAlgn="base">
              <a:spcBef>
                <a:spcPct val="0"/>
              </a:spcBef>
              <a:spcAft>
                <a:spcPct val="0"/>
              </a:spcAft>
              <a:buFont typeface="+mj-lt"/>
              <a:buAutoNum type="arabicParenR"/>
            </a:pPr>
            <a:r>
              <a:rPr lang="en-US" altLang="en-US" sz="1800" dirty="0">
                <a:solidFill>
                  <a:prstClr val="black"/>
                </a:solidFill>
              </a:rPr>
              <a:t>A step-down transformer which supplies the power that heats the filament.</a:t>
            </a:r>
          </a:p>
        </p:txBody>
      </p:sp>
      <p:sp>
        <p:nvSpPr>
          <p:cNvPr id="6149" name="Text Box 5"/>
          <p:cNvSpPr txBox="1">
            <a:spLocks noChangeArrowheads="1"/>
          </p:cNvSpPr>
          <p:nvPr/>
        </p:nvSpPr>
        <p:spPr bwMode="auto">
          <a:xfrm>
            <a:off x="1771649" y="2814636"/>
            <a:ext cx="1143000" cy="939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FF0000"/>
                </a:solidFill>
              </a:rPr>
              <a:t>N</a:t>
            </a:r>
            <a:r>
              <a:rPr lang="en-US" altLang="en-US" sz="1400" dirty="0">
                <a:solidFill>
                  <a:srgbClr val="FF0000"/>
                </a:solidFill>
              </a:rPr>
              <a:t>P</a:t>
            </a:r>
            <a:r>
              <a:rPr lang="en-US" altLang="en-US" sz="2000" dirty="0">
                <a:solidFill>
                  <a:srgbClr val="FF0000"/>
                </a:solidFill>
              </a:rPr>
              <a:t>    V</a:t>
            </a:r>
            <a:r>
              <a:rPr lang="en-US" altLang="en-US" sz="1400" dirty="0">
                <a:solidFill>
                  <a:srgbClr val="FF0000"/>
                </a:solidFill>
              </a:rPr>
              <a:t>P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800" dirty="0">
                <a:solidFill>
                  <a:srgbClr val="FF0000"/>
                </a:solidFill>
              </a:rPr>
              <a:t>______ </a:t>
            </a:r>
            <a:r>
              <a:rPr lang="en-US" altLang="en-US" sz="2000" baseline="-25000" dirty="0">
                <a:solidFill>
                  <a:srgbClr val="FF0000"/>
                </a:solidFill>
              </a:rPr>
              <a:t> =</a:t>
            </a:r>
            <a:r>
              <a:rPr lang="en-US" altLang="en-US" sz="1400" baseline="-25000" dirty="0">
                <a:solidFill>
                  <a:srgbClr val="FF0000"/>
                </a:solidFill>
              </a:rPr>
              <a:t>  </a:t>
            </a:r>
            <a:r>
              <a:rPr lang="en-US" altLang="en-US" sz="800" dirty="0">
                <a:solidFill>
                  <a:srgbClr val="FF0000"/>
                </a:solidFill>
              </a:rPr>
              <a:t>______</a:t>
            </a:r>
            <a:r>
              <a:rPr lang="en-US" altLang="en-US" sz="1400" baseline="-25000" dirty="0">
                <a:solidFill>
                  <a:srgbClr val="FF0000"/>
                </a:solidFill>
              </a:rPr>
              <a:t> </a:t>
            </a: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FF0000"/>
              </a:solidFill>
            </a:endParaRPr>
          </a:p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FF0000"/>
                </a:solidFill>
              </a:rPr>
              <a:t>N</a:t>
            </a:r>
            <a:r>
              <a:rPr lang="en-US" altLang="en-US" sz="1400" dirty="0">
                <a:solidFill>
                  <a:srgbClr val="FF0000"/>
                </a:solidFill>
              </a:rPr>
              <a:t>S</a:t>
            </a:r>
            <a:r>
              <a:rPr lang="en-US" altLang="en-US" sz="2000" dirty="0">
                <a:solidFill>
                  <a:srgbClr val="FF0000"/>
                </a:solidFill>
              </a:rPr>
              <a:t>    V</a:t>
            </a:r>
            <a:r>
              <a:rPr lang="en-US" altLang="en-US" sz="1400" dirty="0">
                <a:solidFill>
                  <a:srgbClr val="FF0000"/>
                </a:solidFill>
              </a:rPr>
              <a:t>S</a:t>
            </a:r>
            <a:r>
              <a:rPr lang="en-US" altLang="en-US" sz="2000" dirty="0">
                <a:solidFill>
                  <a:srgbClr val="FF0000"/>
                </a:solidFill>
              </a:rPr>
              <a:t>    </a:t>
            </a:r>
            <a:endParaRPr lang="en-US" altLang="en-US" sz="2000" baseline="-25000" dirty="0">
              <a:solidFill>
                <a:srgbClr val="FF0000"/>
              </a:solidFill>
            </a:endParaRPr>
          </a:p>
        </p:txBody>
      </p:sp>
      <p:sp>
        <p:nvSpPr>
          <p:cNvPr id="6150" name="Text Box 6"/>
          <p:cNvSpPr txBox="1">
            <a:spLocks noChangeArrowheads="1"/>
          </p:cNvSpPr>
          <p:nvPr/>
        </p:nvSpPr>
        <p:spPr bwMode="auto">
          <a:xfrm>
            <a:off x="8947150" y="2857499"/>
            <a:ext cx="19050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dirty="0">
                <a:solidFill>
                  <a:prstClr val="black"/>
                </a:solidFill>
              </a:rPr>
              <a:t>P = I </a:t>
            </a:r>
            <a:r>
              <a:rPr lang="en-US" altLang="en-US" sz="2000" dirty="0">
                <a:solidFill>
                  <a:prstClr val="black"/>
                </a:solidFill>
                <a:cs typeface="Times New Roman" panose="02020603050405020304" pitchFamily="18" charset="0"/>
              </a:rPr>
              <a:t>•</a:t>
            </a:r>
            <a:r>
              <a:rPr lang="en-US" altLang="en-US" sz="2000" dirty="0">
                <a:solidFill>
                  <a:prstClr val="black"/>
                </a:solidFill>
              </a:rPr>
              <a:t> V</a:t>
            </a:r>
            <a:endParaRPr lang="en-US" altLang="en-US" sz="800" dirty="0">
              <a:solidFill>
                <a:prstClr val="black"/>
              </a:solidFill>
            </a:endParaRPr>
          </a:p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000" dirty="0">
                <a:solidFill>
                  <a:prstClr val="black"/>
                </a:solidFill>
              </a:rPr>
              <a:t>V</a:t>
            </a:r>
            <a:r>
              <a:rPr lang="en-US" altLang="en-US" sz="1400" dirty="0">
                <a:solidFill>
                  <a:prstClr val="black"/>
                </a:solidFill>
              </a:rPr>
              <a:t>P</a:t>
            </a:r>
            <a:r>
              <a:rPr lang="en-US" altLang="en-US" sz="1400" dirty="0">
                <a:solidFill>
                  <a:prstClr val="black"/>
                </a:solidFill>
                <a:cs typeface="Times New Roman" panose="02020603050405020304" pitchFamily="18" charset="0"/>
              </a:rPr>
              <a:t> •</a:t>
            </a:r>
            <a:r>
              <a:rPr lang="en-US" altLang="en-US" sz="1400" dirty="0">
                <a:solidFill>
                  <a:prstClr val="black"/>
                </a:solidFill>
              </a:rPr>
              <a:t> </a:t>
            </a:r>
            <a:r>
              <a:rPr lang="en-US" altLang="en-US" sz="2000" dirty="0">
                <a:solidFill>
                  <a:prstClr val="black"/>
                </a:solidFill>
              </a:rPr>
              <a:t>I</a:t>
            </a:r>
            <a:r>
              <a:rPr lang="en-US" altLang="en-US" sz="1400" dirty="0">
                <a:solidFill>
                  <a:prstClr val="black"/>
                </a:solidFill>
              </a:rPr>
              <a:t>P </a:t>
            </a:r>
            <a:r>
              <a:rPr lang="en-US" altLang="en-US" sz="2000" dirty="0">
                <a:solidFill>
                  <a:prstClr val="black"/>
                </a:solidFill>
              </a:rPr>
              <a:t>= V</a:t>
            </a:r>
            <a:r>
              <a:rPr lang="en-US" altLang="en-US" sz="1400" dirty="0">
                <a:solidFill>
                  <a:prstClr val="black"/>
                </a:solidFill>
              </a:rPr>
              <a:t>S </a:t>
            </a:r>
            <a:r>
              <a:rPr lang="en-US" altLang="en-US" sz="1400" dirty="0">
                <a:solidFill>
                  <a:prstClr val="black"/>
                </a:solidFill>
                <a:cs typeface="Times New Roman" panose="02020603050405020304" pitchFamily="18" charset="0"/>
              </a:rPr>
              <a:t>• </a:t>
            </a:r>
            <a:r>
              <a:rPr lang="en-US" altLang="en-US" sz="2000" dirty="0">
                <a:solidFill>
                  <a:prstClr val="black"/>
                </a:solidFill>
              </a:rPr>
              <a:t>I</a:t>
            </a:r>
            <a:r>
              <a:rPr lang="en-US" altLang="en-US" sz="1400" dirty="0">
                <a:solidFill>
                  <a:prstClr val="black"/>
                </a:solidFill>
              </a:rPr>
              <a:t>S</a:t>
            </a:r>
            <a:endParaRPr lang="en-US" altLang="en-US" sz="2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1034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administrator\My Documents\Core\resident\res_teaching\power point presentation\lectures\Lecture II\PICS\tube3.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900" y="1219200"/>
            <a:ext cx="7442200" cy="250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Text Box 3"/>
          <p:cNvSpPr txBox="1">
            <a:spLocks noChangeArrowheads="1"/>
          </p:cNvSpPr>
          <p:nvPr/>
        </p:nvSpPr>
        <p:spPr bwMode="auto">
          <a:xfrm>
            <a:off x="3048000" y="4038600"/>
            <a:ext cx="14478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2060"/>
                </a:solidFill>
              </a:rPr>
              <a:t>Cathode (-):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rgbClr val="FF0000"/>
                </a:solidFill>
              </a:rPr>
              <a:t>  10 V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rgbClr val="002060"/>
                </a:solidFill>
              </a:rPr>
              <a:t>  3-5 amp</a:t>
            </a: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6400800" y="4038600"/>
            <a:ext cx="27432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002060"/>
                </a:solidFill>
              </a:rPr>
              <a:t>Tube current: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rgbClr val="002060"/>
                </a:solidFill>
              </a:rPr>
              <a:t>  ~ 100 mA </a:t>
            </a:r>
          </a:p>
          <a:p>
            <a:pPr fontAlgn="base">
              <a:spcBef>
                <a:spcPct val="50000"/>
              </a:spcBef>
              <a:spcAft>
                <a:spcPct val="0"/>
              </a:spcAft>
              <a:buFontTx/>
              <a:buChar char="•"/>
            </a:pPr>
            <a:r>
              <a:rPr lang="en-US" altLang="en-US" sz="1600" dirty="0">
                <a:solidFill>
                  <a:srgbClr val="002060"/>
                </a:solidFill>
              </a:rPr>
              <a:t>  </a:t>
            </a:r>
            <a:r>
              <a:rPr lang="en-US" altLang="en-US" sz="1600" dirty="0">
                <a:solidFill>
                  <a:srgbClr val="FF0000"/>
                </a:solidFill>
              </a:rPr>
              <a:t>~ 100 </a:t>
            </a:r>
            <a:r>
              <a:rPr lang="en-US" altLang="en-US" sz="1600" dirty="0" err="1">
                <a:solidFill>
                  <a:srgbClr val="FF0000"/>
                </a:solidFill>
              </a:rPr>
              <a:t>KVp</a:t>
            </a:r>
            <a:r>
              <a:rPr lang="en-US" altLang="en-US" sz="1600" dirty="0">
                <a:solidFill>
                  <a:srgbClr val="FF0000"/>
                </a:solidFill>
              </a:rPr>
              <a:t> (30 - 150 </a:t>
            </a:r>
            <a:r>
              <a:rPr lang="en-US" altLang="en-US" sz="1600" dirty="0" err="1">
                <a:solidFill>
                  <a:srgbClr val="FF0000"/>
                </a:solidFill>
              </a:rPr>
              <a:t>KVp</a:t>
            </a:r>
            <a:r>
              <a:rPr lang="en-US" altLang="en-US" sz="1600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900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\B108-two\lesson\5.26a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1" y="1295399"/>
            <a:ext cx="5972175" cy="516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 Box 3"/>
          <p:cNvSpPr txBox="1">
            <a:spLocks noChangeArrowheads="1"/>
          </p:cNvSpPr>
          <p:nvPr/>
        </p:nvSpPr>
        <p:spPr bwMode="auto">
          <a:xfrm>
            <a:off x="2401537" y="304801"/>
            <a:ext cx="73914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F0000"/>
                </a:solidFill>
              </a:rPr>
              <a:t>A single-diode rectifier allows electron flow through the tube during one half of the alternating current (AC) cycle but not the other half of the cycle.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088" y="3271878"/>
            <a:ext cx="1421698" cy="120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88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\\B108-two\lesson\5.26b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524000"/>
            <a:ext cx="5943600" cy="5043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7" name="Text Box 3"/>
          <p:cNvSpPr txBox="1">
            <a:spLocks noChangeArrowheads="1"/>
          </p:cNvSpPr>
          <p:nvPr/>
        </p:nvSpPr>
        <p:spPr bwMode="auto">
          <a:xfrm>
            <a:off x="2533650" y="228600"/>
            <a:ext cx="7124700" cy="915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F0000"/>
                </a:solidFill>
              </a:rPr>
              <a:t>A bridge rectifier consists of diodes that reroute the electron flow in the x-ray circuit as the electrical polarity changes. The electrons flow from the cathode to the anode of the x-ray tube with two pulses per AC cycle.</a:t>
            </a:r>
          </a:p>
        </p:txBody>
      </p:sp>
    </p:spTree>
    <p:extLst>
      <p:ext uri="{BB962C8B-B14F-4D97-AF65-F5344CB8AC3E}">
        <p14:creationId xmlns:p14="http://schemas.microsoft.com/office/powerpoint/2010/main" val="529403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Documents and Settings\rsmellie\Desktop\lecture III\page 3a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676400"/>
            <a:ext cx="73152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Text Box 3"/>
          <p:cNvSpPr txBox="1">
            <a:spLocks noChangeArrowheads="1"/>
          </p:cNvSpPr>
          <p:nvPr/>
        </p:nvSpPr>
        <p:spPr bwMode="auto">
          <a:xfrm>
            <a:off x="2247900" y="533400"/>
            <a:ext cx="769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FF0000"/>
                </a:solidFill>
              </a:rPr>
              <a:t>A single-phase full-wave rectified (two-pulse) circuit </a:t>
            </a:r>
          </a:p>
        </p:txBody>
      </p:sp>
    </p:spTree>
    <p:extLst>
      <p:ext uri="{BB962C8B-B14F-4D97-AF65-F5344CB8AC3E}">
        <p14:creationId xmlns:p14="http://schemas.microsoft.com/office/powerpoint/2010/main" val="65222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6550" y="1375213"/>
            <a:ext cx="6438900" cy="4107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99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1" y="533401"/>
            <a:ext cx="5191723" cy="612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774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619500" y="533400"/>
            <a:ext cx="4953000" cy="457200"/>
          </a:xfrm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0000"/>
                </a:solidFill>
                <a:cs typeface="Times New Roman" panose="02020603050405020304" pitchFamily="18" charset="0"/>
              </a:rPr>
              <a:t>TUBE RATING CHARTS </a:t>
            </a:r>
            <a:endParaRPr lang="en-US" altLang="en-US" sz="2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29699" name="Rectangle 3"/>
          <p:cNvSpPr>
            <a:spLocks noGrp="1" noChangeArrowheads="1"/>
          </p:cNvSpPr>
          <p:nvPr>
            <p:ph idx="1"/>
          </p:nvPr>
        </p:nvSpPr>
        <p:spPr>
          <a:xfrm>
            <a:off x="3619500" y="1625600"/>
            <a:ext cx="7086600" cy="4800600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en-US" sz="1900" dirty="0">
                <a:solidFill>
                  <a:srgbClr val="002060"/>
                </a:solidFill>
                <a:cs typeface="Times New Roman" panose="02020603050405020304" pitchFamily="18" charset="0"/>
              </a:rPr>
              <a:t>The X-ray tube charts are used to determine if a proposed exposure or series of exposures is possible without damage the tube.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1900" dirty="0">
                <a:solidFill>
                  <a:srgbClr val="002060"/>
                </a:solidFill>
                <a:cs typeface="Times New Roman" panose="02020603050405020304" pitchFamily="18" charset="0"/>
              </a:rPr>
              <a:t>Types of tube rating charts: single exposure, angiographic, anode heat input and cooling, and housing heat input and cooling charts.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altLang="en-US" sz="1900" dirty="0">
                <a:solidFill>
                  <a:srgbClr val="002060"/>
                </a:solidFill>
                <a:cs typeface="Times New Roman" panose="02020603050405020304" pitchFamily="18" charset="0"/>
              </a:rPr>
              <a:t>System parameters influence the characteristics and values of the rating charts: </a:t>
            </a:r>
          </a:p>
          <a:p>
            <a:pPr marL="822960" indent="-548640" fontAlgn="auto">
              <a:spcAft>
                <a:spcPts val="0"/>
              </a:spcAft>
              <a:defRPr/>
            </a:pPr>
            <a:endParaRPr lang="en-US" altLang="en-US" sz="800" dirty="0">
              <a:solidFill>
                <a:srgbClr val="002060"/>
              </a:solidFill>
              <a:cs typeface="Times New Roman" panose="02020603050405020304" pitchFamily="18" charset="0"/>
            </a:endParaRPr>
          </a:p>
          <a:p>
            <a:pPr marL="822960" indent="-548640" fontAlgn="auto"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radiographic techniques: tube current (mA), tube voltage (</a:t>
            </a:r>
            <a:r>
              <a:rPr lang="en-US" altLang="en-US" sz="2000" dirty="0" err="1">
                <a:solidFill>
                  <a:srgbClr val="002060"/>
                </a:solidFill>
                <a:cs typeface="Times New Roman" panose="02020603050405020304" pitchFamily="18" charset="0"/>
              </a:rPr>
              <a:t>KVp</a:t>
            </a:r>
            <a:r>
              <a:rPr lang="en-US" alt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), and exposure time (</a:t>
            </a:r>
            <a:r>
              <a:rPr lang="en-US" altLang="en-US" sz="2000" dirty="0" err="1">
                <a:solidFill>
                  <a:srgbClr val="002060"/>
                </a:solidFill>
                <a:cs typeface="Times New Roman" panose="02020603050405020304" pitchFamily="18" charset="0"/>
              </a:rPr>
              <a:t>ms</a:t>
            </a:r>
            <a:r>
              <a:rPr lang="en-US" alt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) </a:t>
            </a:r>
            <a:endParaRPr lang="en-US" altLang="en-US" sz="2000" dirty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822960" indent="-548640" fontAlgn="auto"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X-ray tube design: focal spot size, anode rotation speed, and use of heat exchangers </a:t>
            </a:r>
          </a:p>
          <a:p>
            <a:pPr marL="822960" indent="-548640" fontAlgn="auto">
              <a:spcAft>
                <a:spcPts val="0"/>
              </a:spcAft>
              <a:buFont typeface="+mj-lt"/>
              <a:buAutoNum type="arabicParenR"/>
              <a:defRPr/>
            </a:pPr>
            <a:r>
              <a:rPr lang="en-US" altLang="en-US" sz="2000" dirty="0">
                <a:solidFill>
                  <a:srgbClr val="002060"/>
                </a:solidFill>
                <a:cs typeface="Times New Roman" panose="02020603050405020304" pitchFamily="18" charset="0"/>
              </a:rPr>
              <a:t>X-ray generator type: single phase, 3-phase, high frequency, or constant potential </a:t>
            </a:r>
            <a:endParaRPr lang="en-US" altLang="en-US" sz="2000" dirty="0">
              <a:solidFill>
                <a:srgbClr val="002060"/>
              </a:solidFill>
            </a:endParaRPr>
          </a:p>
        </p:txBody>
      </p:sp>
      <p:pic>
        <p:nvPicPr>
          <p:cNvPr id="4" name="Picture 4" descr="C:\Documents and Settings\administrator\My Documents\Core\resident\res_teaching\power point presentation\lectures\lecture III\PICS\page 13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95" y="2438400"/>
            <a:ext cx="3494705" cy="262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325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2400300" y="304800"/>
            <a:ext cx="7391400" cy="685800"/>
          </a:xfrm>
        </p:spPr>
        <p:txBody>
          <a:bodyPr/>
          <a:lstStyle/>
          <a:p>
            <a:pPr algn="ctr"/>
            <a:r>
              <a:rPr lang="en-US" altLang="en-US" sz="2400" dirty="0">
                <a:solidFill>
                  <a:srgbClr val="FF0000"/>
                </a:solidFill>
              </a:rPr>
              <a:t>X-ray Tube Rating Chart (Single Exposure Chart)</a:t>
            </a:r>
          </a:p>
        </p:txBody>
      </p:sp>
      <p:pic>
        <p:nvPicPr>
          <p:cNvPr id="16387" name="Picture 4" descr="C:\Documents and Settings\administrator\My Documents\Core\resident\res_teaching\power point presentation\lectures\lecture III\PICS\page 13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143000"/>
            <a:ext cx="5638800" cy="424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 Box 5"/>
          <p:cNvSpPr txBox="1">
            <a:spLocks noChangeArrowheads="1"/>
          </p:cNvSpPr>
          <p:nvPr/>
        </p:nvSpPr>
        <p:spPr bwMode="auto">
          <a:xfrm>
            <a:off x="2133600" y="5867400"/>
            <a:ext cx="79248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114300" lvl="1" indent="0"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002060"/>
                </a:solidFill>
              </a:rPr>
              <a:t>Is it okay to run a procedure: 80 </a:t>
            </a:r>
            <a:r>
              <a:rPr lang="en-US" altLang="en-US" sz="1800" dirty="0" err="1">
                <a:solidFill>
                  <a:srgbClr val="002060"/>
                </a:solidFill>
              </a:rPr>
              <a:t>kVp</a:t>
            </a:r>
            <a:r>
              <a:rPr lang="en-US" altLang="en-US" sz="1800" dirty="0">
                <a:solidFill>
                  <a:srgbClr val="002060"/>
                </a:solidFill>
              </a:rPr>
              <a:t>, 300 mA, and 0.5 sec on this machine?</a:t>
            </a:r>
          </a:p>
        </p:txBody>
      </p:sp>
    </p:spTree>
    <p:extLst>
      <p:ext uri="{BB962C8B-B14F-4D97-AF65-F5344CB8AC3E}">
        <p14:creationId xmlns:p14="http://schemas.microsoft.com/office/powerpoint/2010/main" val="1636898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457" y="128131"/>
            <a:ext cx="10515600" cy="1325563"/>
          </a:xfrm>
        </p:spPr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Imaging Methods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85942" y="1558912"/>
            <a:ext cx="3033486" cy="3574338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 smtClean="0"/>
              <a:t>X-ray</a:t>
            </a:r>
          </a:p>
          <a:p>
            <a:r>
              <a:rPr lang="en-US" sz="3200" dirty="0" smtClean="0"/>
              <a:t>CT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PET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SPECT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Ultrasound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MRI</a:t>
            </a:r>
          </a:p>
          <a:p>
            <a:r>
              <a:rPr lang="en-US" sz="3200" dirty="0" smtClean="0">
                <a:solidFill>
                  <a:srgbClr val="002060"/>
                </a:solidFill>
              </a:rPr>
              <a:t>Optical Imaging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8" y="1558912"/>
            <a:ext cx="2691767" cy="23018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132" y="1558912"/>
            <a:ext cx="2698027" cy="23018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8" y="4186327"/>
            <a:ext cx="2766462" cy="20105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103" y="4071236"/>
            <a:ext cx="2542138" cy="254213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2159" y="4233484"/>
            <a:ext cx="2538666" cy="19057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9786" y="1576381"/>
            <a:ext cx="19050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241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1026" descr="C:\Documents and Settings\rsmellie\Desktop\lecture III\page 9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002" y="1421540"/>
            <a:ext cx="7816426" cy="4875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65843" y="529112"/>
            <a:ext cx="5794744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Automatic Exposure Control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10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ChangeArrowheads="1"/>
          </p:cNvSpPr>
          <p:nvPr/>
        </p:nvSpPr>
        <p:spPr bwMode="auto">
          <a:xfrm>
            <a:off x="2402440" y="1072793"/>
            <a:ext cx="821076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dirty="0">
                <a:solidFill>
                  <a:srgbClr val="FF0000"/>
                </a:solidFill>
              </a:rPr>
              <a:t>How much filtration is enough: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solidFill>
                <a:srgbClr val="00000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1600" dirty="0" smtClean="0">
              <a:solidFill>
                <a:srgbClr val="00000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 smtClean="0">
                <a:solidFill>
                  <a:srgbClr val="002060"/>
                </a:solidFill>
              </a:rPr>
              <a:t>2.5 </a:t>
            </a:r>
            <a:r>
              <a:rPr lang="en-US" altLang="en-US" dirty="0">
                <a:solidFill>
                  <a:srgbClr val="002060"/>
                </a:solidFill>
              </a:rPr>
              <a:t>mm Al equivalent for x-ray energy higher than  70 </a:t>
            </a:r>
            <a:r>
              <a:rPr lang="en-US" altLang="en-US" dirty="0" err="1">
                <a:solidFill>
                  <a:srgbClr val="002060"/>
                </a:solidFill>
              </a:rPr>
              <a:t>keV</a:t>
            </a:r>
            <a:r>
              <a:rPr lang="en-US" altLang="en-US" dirty="0">
                <a:solidFill>
                  <a:srgbClr val="002060"/>
                </a:solidFill>
              </a:rPr>
              <a:t>. More filtration is disadvantageous because that will increase the exposure time.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206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solidFill>
                <a:srgbClr val="00206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en-US" sz="800" b="1" dirty="0">
              <a:solidFill>
                <a:srgbClr val="002060"/>
              </a:solidFill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National Council on Radiation Protection Recommendation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altLang="en-US" sz="800" b="1" dirty="0">
              <a:solidFill>
                <a:srgbClr val="002060"/>
              </a:solidFill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	</a:t>
            </a:r>
            <a:r>
              <a:rPr lang="en-US" altLang="en-US" sz="1600" b="1" dirty="0" err="1">
                <a:solidFill>
                  <a:srgbClr val="002060"/>
                </a:solidFill>
              </a:rPr>
              <a:t>kVp</a:t>
            </a:r>
            <a:r>
              <a:rPr lang="en-US" altLang="en-US" sz="1600" b="1" dirty="0">
                <a:solidFill>
                  <a:srgbClr val="002060"/>
                </a:solidFill>
              </a:rPr>
              <a:t>		Total Filtration</a:t>
            </a: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altLang="en-US" sz="800" b="1" dirty="0">
              <a:solidFill>
                <a:srgbClr val="002060"/>
              </a:solidFill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	&lt; 50 </a:t>
            </a:r>
            <a:r>
              <a:rPr lang="en-US" altLang="en-US" sz="1600" b="1" dirty="0" err="1">
                <a:solidFill>
                  <a:srgbClr val="002060"/>
                </a:solidFill>
              </a:rPr>
              <a:t>kVp</a:t>
            </a:r>
            <a:r>
              <a:rPr lang="en-US" altLang="en-US" sz="1600" b="1" dirty="0">
                <a:solidFill>
                  <a:srgbClr val="002060"/>
                </a:solidFill>
              </a:rPr>
              <a:t>		0.5 mm Aluminum </a:t>
            </a:r>
            <a:r>
              <a:rPr lang="en-US" altLang="en-US" sz="1600" b="1" dirty="0" err="1">
                <a:solidFill>
                  <a:srgbClr val="002060"/>
                </a:solidFill>
              </a:rPr>
              <a:t>Eq</a:t>
            </a:r>
            <a:endParaRPr lang="en-US" altLang="en-US" sz="1600" b="1" dirty="0">
              <a:solidFill>
                <a:srgbClr val="002060"/>
              </a:solidFill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	50-70 </a:t>
            </a:r>
            <a:r>
              <a:rPr lang="en-US" altLang="en-US" sz="1600" b="1" dirty="0" err="1">
                <a:solidFill>
                  <a:srgbClr val="002060"/>
                </a:solidFill>
              </a:rPr>
              <a:t>kVp</a:t>
            </a:r>
            <a:r>
              <a:rPr lang="en-US" altLang="en-US" sz="1600" b="1" dirty="0">
                <a:solidFill>
                  <a:srgbClr val="002060"/>
                </a:solidFill>
              </a:rPr>
              <a:t>		1.5 mm Aluminum </a:t>
            </a:r>
            <a:r>
              <a:rPr lang="en-US" altLang="en-US" sz="1600" b="1" dirty="0" err="1">
                <a:solidFill>
                  <a:srgbClr val="002060"/>
                </a:solidFill>
              </a:rPr>
              <a:t>Eq</a:t>
            </a:r>
            <a:endParaRPr lang="en-US" altLang="en-US" sz="1600" b="1" dirty="0">
              <a:solidFill>
                <a:srgbClr val="002060"/>
              </a:solidFill>
            </a:endParaRPr>
          </a:p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1600" b="1" dirty="0">
                <a:solidFill>
                  <a:srgbClr val="002060"/>
                </a:solidFill>
              </a:rPr>
              <a:t>	&gt; 70 </a:t>
            </a:r>
            <a:r>
              <a:rPr lang="en-US" altLang="en-US" sz="1600" b="1" dirty="0" err="1">
                <a:solidFill>
                  <a:srgbClr val="002060"/>
                </a:solidFill>
              </a:rPr>
              <a:t>kVp</a:t>
            </a:r>
            <a:r>
              <a:rPr lang="en-US" altLang="en-US" sz="1600" b="1" dirty="0">
                <a:solidFill>
                  <a:srgbClr val="002060"/>
                </a:solidFill>
              </a:rPr>
              <a:t>		2.5 mm Aluminum </a:t>
            </a:r>
            <a:r>
              <a:rPr lang="en-US" altLang="en-US" sz="1600" b="1" dirty="0" err="1">
                <a:solidFill>
                  <a:srgbClr val="002060"/>
                </a:solidFill>
              </a:rPr>
              <a:t>Eq</a:t>
            </a:r>
            <a:endParaRPr lang="en-US" altLang="en-US" sz="1600" b="1" dirty="0">
              <a:solidFill>
                <a:srgbClr val="002060"/>
              </a:solidFill>
            </a:endParaRPr>
          </a:p>
        </p:txBody>
      </p:sp>
      <p:pic>
        <p:nvPicPr>
          <p:cNvPr id="3" name="Picture 2" descr="C:\Documents and Settings\rsmellie\Desktop\Lecture V\page3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85" y="3640225"/>
            <a:ext cx="3681376" cy="176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64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3276600" y="4191000"/>
            <a:ext cx="1841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 altLang="en-US" sz="1400">
              <a:solidFill>
                <a:srgbClr val="FFFF00"/>
              </a:solidFill>
            </a:endParaRPr>
          </a:p>
        </p:txBody>
      </p:sp>
      <p:sp>
        <p:nvSpPr>
          <p:cNvPr id="3075" name="Text Box 3"/>
          <p:cNvSpPr txBox="1">
            <a:spLocks noChangeArrowheads="1"/>
          </p:cNvSpPr>
          <p:nvPr/>
        </p:nvSpPr>
        <p:spPr bwMode="auto">
          <a:xfrm>
            <a:off x="2336443" y="5488969"/>
            <a:ext cx="7886700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  <a:cs typeface="Arial" panose="020B0604020202020204" pitchFamily="34" charset="0"/>
              </a:rPr>
              <a:t>X</a:t>
            </a:r>
            <a:r>
              <a:rPr lang="en-US" alt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-ray </a:t>
            </a:r>
            <a:r>
              <a:rPr lang="en-US" altLang="en-US" dirty="0">
                <a:solidFill>
                  <a:srgbClr val="002060"/>
                </a:solidFill>
                <a:cs typeface="Arial" panose="020B0604020202020204" pitchFamily="34" charset="0"/>
              </a:rPr>
              <a:t>tube collimator assembly is attached to the housing at the tube port. </a:t>
            </a:r>
            <a:endParaRPr lang="en-US" alt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Lead </a:t>
            </a:r>
            <a:r>
              <a:rPr lang="en-US" altLang="en-US" dirty="0">
                <a:solidFill>
                  <a:srgbClr val="002060"/>
                </a:solidFill>
                <a:cs typeface="Arial" panose="020B0604020202020204" pitchFamily="34" charset="0"/>
              </a:rPr>
              <a:t>collimator blades define the x-ray field. </a:t>
            </a:r>
            <a:endParaRPr lang="en-US" altLang="en-US" dirty="0" smtClean="0">
              <a:solidFill>
                <a:srgbClr val="002060"/>
              </a:solidFill>
              <a:cs typeface="Arial" panose="020B0604020202020204" pitchFamily="34" charset="0"/>
            </a:endParaRPr>
          </a:p>
          <a:p>
            <a:pPr marL="285750" indent="-28575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 smtClean="0">
                <a:solidFill>
                  <a:srgbClr val="002060"/>
                </a:solidFill>
                <a:cs typeface="Arial" panose="020B0604020202020204" pitchFamily="34" charset="0"/>
              </a:rPr>
              <a:t>A </a:t>
            </a:r>
            <a:r>
              <a:rPr lang="en-US" altLang="en-US" dirty="0">
                <a:solidFill>
                  <a:srgbClr val="002060"/>
                </a:solidFill>
                <a:cs typeface="Arial" panose="020B0604020202020204" pitchFamily="34" charset="0"/>
              </a:rPr>
              <a:t>shadow produced by a light source from a virtual position of the focal spot allows visualization and location of the field. </a:t>
            </a:r>
            <a:endParaRPr lang="en-US" altLang="en-US" b="1" dirty="0">
              <a:solidFill>
                <a:srgbClr val="FFFF00"/>
              </a:solidFill>
            </a:endParaRPr>
          </a:p>
        </p:txBody>
      </p:sp>
      <p:pic>
        <p:nvPicPr>
          <p:cNvPr id="3076" name="Picture 4" descr="C:\Documents and Settings\rsmellie\Desktop\Sundry\new 2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42" y="287799"/>
            <a:ext cx="7180509" cy="4892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317" y="2807776"/>
            <a:ext cx="2574522" cy="237223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903077" y="652161"/>
            <a:ext cx="5288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</a:rPr>
              <a:t>X- ray tube </a:t>
            </a:r>
            <a:r>
              <a:rPr lang="en-US" sz="3600" dirty="0" smtClean="0">
                <a:solidFill>
                  <a:srgbClr val="FF0000"/>
                </a:solidFill>
              </a:rPr>
              <a:t>Collimator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637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2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57200"/>
            <a:ext cx="5943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62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Formation of X-ray Image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0331" y="1825625"/>
            <a:ext cx="43513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87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Formation of X-ray Image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3852" y="1825625"/>
            <a:ext cx="4030296" cy="4351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375" y="323266"/>
            <a:ext cx="1905000" cy="24003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0775" y="3187200"/>
            <a:ext cx="5181600" cy="298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1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Documents and Settings\rsmellie\Desktop\Lecture IV\07.01.02\page 5A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590801"/>
            <a:ext cx="5638800" cy="411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699" name="Text Box 3"/>
          <p:cNvSpPr txBox="1">
            <a:spLocks noChangeArrowheads="1"/>
          </p:cNvSpPr>
          <p:nvPr/>
        </p:nvSpPr>
        <p:spPr bwMode="auto">
          <a:xfrm>
            <a:off x="3276600" y="152401"/>
            <a:ext cx="6553200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2060"/>
                </a:solidFill>
              </a:rPr>
              <a:t>Coherent scattering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b="1" dirty="0">
              <a:solidFill>
                <a:srgbClr val="00206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Energy of incident x-ray = Energy of outgoing x-ray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solidFill>
                <a:srgbClr val="002060"/>
              </a:solidFill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</a:rPr>
              <a:t>It scatters in random directions and causes fog on detectors (film).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</a:rPr>
              <a:t>It does not contribute patient dose.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2060"/>
                </a:solidFill>
              </a:rPr>
              <a:t>It happens rarely, less than 5% in diagnostics x-ray.</a:t>
            </a:r>
          </a:p>
        </p:txBody>
      </p:sp>
    </p:spTree>
    <p:extLst>
      <p:ext uri="{BB962C8B-B14F-4D97-AF65-F5344CB8AC3E}">
        <p14:creationId xmlns:p14="http://schemas.microsoft.com/office/powerpoint/2010/main" val="82961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Documents and Settings\rsmellie\Desktop\Lecture IV\07.01.02\page 4A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0" y="1828800"/>
            <a:ext cx="6400800" cy="298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23" name="Text Box 3"/>
          <p:cNvSpPr txBox="1">
            <a:spLocks noChangeArrowheads="1"/>
          </p:cNvSpPr>
          <p:nvPr/>
        </p:nvSpPr>
        <p:spPr bwMode="auto">
          <a:xfrm>
            <a:off x="2590800" y="4814888"/>
            <a:ext cx="7848600" cy="1338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002060"/>
                </a:solidFill>
                <a:latin typeface="Times New Roman"/>
              </a:rPr>
              <a:t>Characteristics:</a:t>
            </a:r>
            <a:endParaRPr lang="en-US" altLang="en-US" sz="1600" dirty="0">
              <a:solidFill>
                <a:srgbClr val="002060"/>
              </a:solidFill>
              <a:latin typeface="Times New Roman"/>
            </a:endParaRPr>
          </a:p>
          <a:p>
            <a:pPr marL="274320" indent="-27432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2060"/>
                </a:solidFill>
                <a:latin typeface="Times New Roman"/>
              </a:rPr>
              <a:t>E</a:t>
            </a:r>
            <a:r>
              <a:rPr lang="en-US" altLang="en-US" sz="1600" baseline="-4000" dirty="0">
                <a:solidFill>
                  <a:srgbClr val="002060"/>
                </a:solidFill>
                <a:latin typeface="Times New Roman"/>
              </a:rPr>
              <a:t>x</a:t>
            </a:r>
            <a:r>
              <a:rPr lang="en-US" altLang="en-US" sz="1600" dirty="0">
                <a:solidFill>
                  <a:srgbClr val="002060"/>
                </a:solidFill>
                <a:latin typeface="Times New Roman"/>
              </a:rPr>
              <a:t> &gt; </a:t>
            </a:r>
            <a:r>
              <a:rPr lang="en-US" altLang="en-US" sz="1600" dirty="0" err="1">
                <a:solidFill>
                  <a:srgbClr val="002060"/>
                </a:solidFill>
                <a:latin typeface="Times New Roman"/>
              </a:rPr>
              <a:t>E</a:t>
            </a:r>
            <a:r>
              <a:rPr lang="en-US" altLang="en-US" sz="1600" baseline="-4000" dirty="0" err="1">
                <a:solidFill>
                  <a:srgbClr val="002060"/>
                </a:solidFill>
                <a:latin typeface="Times New Roman"/>
              </a:rPr>
              <a:t>bind</a:t>
            </a:r>
            <a:r>
              <a:rPr lang="en-US" altLang="en-US" sz="1600" dirty="0">
                <a:solidFill>
                  <a:srgbClr val="002060"/>
                </a:solidFill>
                <a:latin typeface="Times New Roman"/>
              </a:rPr>
              <a:t> incident x-ray must have sufficient energy to overcome the binding energy</a:t>
            </a:r>
          </a:p>
          <a:p>
            <a:pPr marL="274320" indent="-27432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2060"/>
                </a:solidFill>
                <a:latin typeface="Times New Roman"/>
                <a:sym typeface="Symbol" panose="05050102010706020507" pitchFamily="18" charset="2"/>
              </a:rPr>
              <a:t></a:t>
            </a:r>
            <a:r>
              <a:rPr lang="en-US" altLang="en-US" sz="1600" baseline="-4000" dirty="0">
                <a:solidFill>
                  <a:srgbClr val="002060"/>
                </a:solidFill>
                <a:latin typeface="Times New Roman"/>
              </a:rPr>
              <a:t> photo</a:t>
            </a:r>
            <a:r>
              <a:rPr lang="en-US" altLang="en-US" sz="1600" dirty="0">
                <a:solidFill>
                  <a:srgbClr val="002060"/>
                </a:solidFill>
                <a:latin typeface="Times New Roman"/>
              </a:rPr>
              <a:t> (E</a:t>
            </a:r>
            <a:r>
              <a:rPr lang="en-US" altLang="en-US" sz="1600" baseline="-25000" dirty="0">
                <a:solidFill>
                  <a:srgbClr val="002060"/>
                </a:solidFill>
                <a:latin typeface="Times New Roman"/>
              </a:rPr>
              <a:t>x</a:t>
            </a:r>
            <a:r>
              <a:rPr lang="en-US" altLang="en-US" sz="1600" dirty="0">
                <a:solidFill>
                  <a:srgbClr val="002060"/>
                </a:solidFill>
                <a:latin typeface="Times New Roman"/>
              </a:rPr>
              <a:t>), energy closer to the binding energy, more possible to have photoelectric effect</a:t>
            </a:r>
          </a:p>
          <a:p>
            <a:pPr marL="274320" indent="-27432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2060"/>
                </a:solidFill>
                <a:latin typeface="Times New Roman"/>
              </a:rPr>
              <a:t>More likely x-ray will have photoelectric effect with more bounded electrons</a:t>
            </a:r>
          </a:p>
        </p:txBody>
      </p:sp>
      <p:sp>
        <p:nvSpPr>
          <p:cNvPr id="30724" name="Text Box 4"/>
          <p:cNvSpPr txBox="1">
            <a:spLocks noChangeArrowheads="1"/>
          </p:cNvSpPr>
          <p:nvPr/>
        </p:nvSpPr>
        <p:spPr bwMode="auto">
          <a:xfrm>
            <a:off x="2705100" y="228600"/>
            <a:ext cx="7315200" cy="1231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Photoelectric effect 	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Mechanism: x-ray energy completely taken by bound electrons and ejects bound electrons as photoelectrons with  some energy </a:t>
            </a:r>
            <a:r>
              <a:rPr lang="en-US" altLang="en-US" dirty="0" err="1">
                <a:solidFill>
                  <a:srgbClr val="002060"/>
                </a:solidFill>
              </a:rPr>
              <a:t>E</a:t>
            </a:r>
            <a:r>
              <a:rPr lang="en-US" altLang="en-US" baseline="-25000" dirty="0" err="1">
                <a:solidFill>
                  <a:srgbClr val="002060"/>
                </a:solidFill>
              </a:rPr>
              <a:t>e</a:t>
            </a:r>
            <a:r>
              <a:rPr lang="en-US" altLang="en-US" dirty="0">
                <a:solidFill>
                  <a:srgbClr val="002060"/>
                </a:solidFill>
              </a:rPr>
              <a:t> = E</a:t>
            </a:r>
            <a:r>
              <a:rPr lang="en-US" altLang="en-US" baseline="-25000" dirty="0">
                <a:solidFill>
                  <a:srgbClr val="002060"/>
                </a:solidFill>
              </a:rPr>
              <a:t>x</a:t>
            </a:r>
            <a:r>
              <a:rPr lang="en-US" altLang="en-US" dirty="0">
                <a:solidFill>
                  <a:srgbClr val="002060"/>
                </a:solidFill>
              </a:rPr>
              <a:t> - </a:t>
            </a:r>
            <a:r>
              <a:rPr lang="en-US" altLang="en-US" dirty="0" err="1">
                <a:solidFill>
                  <a:srgbClr val="002060"/>
                </a:solidFill>
              </a:rPr>
              <a:t>E</a:t>
            </a:r>
            <a:r>
              <a:rPr lang="en-US" altLang="en-US" baseline="-25000" dirty="0" err="1">
                <a:solidFill>
                  <a:srgbClr val="002060"/>
                </a:solidFill>
              </a:rPr>
              <a:t>bind</a:t>
            </a:r>
            <a:endParaRPr lang="en-US" altLang="en-US" baseline="-25000" dirty="0">
              <a:solidFill>
                <a:srgbClr val="00206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52800" y="6211669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solidFill>
                  <a:srgbClr val="002060"/>
                </a:solidFill>
                <a:sym typeface="Symbol" panose="05050102010706020507" pitchFamily="18" charset="2"/>
              </a:rPr>
              <a:t>Photoelectric effect gives the greatest contrast</a:t>
            </a:r>
          </a:p>
        </p:txBody>
      </p:sp>
    </p:spTree>
    <p:extLst>
      <p:ext uri="{BB962C8B-B14F-4D97-AF65-F5344CB8AC3E}">
        <p14:creationId xmlns:p14="http://schemas.microsoft.com/office/powerpoint/2010/main" val="1937721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Documents and Settings\rsmellie\Desktop\Lecture IV\07.01.02\page 5B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76401"/>
            <a:ext cx="5715000" cy="409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819" name="Text Box 3"/>
          <p:cNvSpPr txBox="1">
            <a:spLocks noChangeArrowheads="1"/>
          </p:cNvSpPr>
          <p:nvPr/>
        </p:nvSpPr>
        <p:spPr bwMode="auto">
          <a:xfrm>
            <a:off x="4762500" y="457200"/>
            <a:ext cx="2743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sz="2400" dirty="0">
                <a:solidFill>
                  <a:srgbClr val="FF0000"/>
                </a:solidFill>
              </a:rPr>
              <a:t>Compton Scattering</a:t>
            </a:r>
          </a:p>
        </p:txBody>
      </p:sp>
    </p:spTree>
    <p:extLst>
      <p:ext uri="{BB962C8B-B14F-4D97-AF65-F5344CB8AC3E}">
        <p14:creationId xmlns:p14="http://schemas.microsoft.com/office/powerpoint/2010/main" val="70085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8909" y="1311365"/>
            <a:ext cx="6115110" cy="30796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4840" y="1112211"/>
            <a:ext cx="5362862" cy="34779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兩個食物在一個長</a:t>
            </a:r>
            <a:r>
              <a:rPr 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50cm</a:t>
            </a: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、高</a:t>
            </a:r>
            <a:r>
              <a:rPr 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40cm </a:t>
            </a: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的黑洞裡</a:t>
            </a:r>
            <a:endParaRPr lang="en-US" sz="1600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marL="182880" indent="-18288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四種工具：步槍、</a:t>
            </a:r>
            <a:r>
              <a:rPr 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BB </a:t>
            </a: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槍、彈弓及射馬紙，各</a:t>
            </a:r>
            <a:r>
              <a:rPr 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4000 </a:t>
            </a: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發顆子彈朝向黑洞射擊</a:t>
            </a:r>
            <a:endParaRPr lang="en-US" sz="1600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marL="182880" indent="-18288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相同的子彈同時發射一次，四種子彈分四次發射</a:t>
            </a:r>
            <a:endParaRPr lang="en-US" sz="1600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marL="182880" indent="-18288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子彈的大</a:t>
            </a:r>
            <a:r>
              <a:rPr lang="zh-TW" alt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小</a:t>
            </a:r>
            <a:r>
              <a:rPr lang="zh-CN" alt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不計</a:t>
            </a:r>
            <a:r>
              <a:rPr lang="zh-TW" alt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進入黑洞時的速度，如下：</a:t>
            </a:r>
            <a:endParaRPr lang="en-US" sz="1600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marL="640080" indent="-274320">
              <a:lnSpc>
                <a:spcPct val="107000"/>
              </a:lnSpc>
              <a:buSzPct val="70000"/>
              <a:buFont typeface="Courier New" panose="02070309020205020404" pitchFamily="49" charset="0"/>
              <a:buChar char="o"/>
            </a:pP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步槍子彈</a:t>
            </a:r>
            <a:r>
              <a:rPr lang="zh-TW" alt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25 m/sec;  </a:t>
            </a:r>
          </a:p>
          <a:p>
            <a:pPr marL="640080" indent="-274320">
              <a:lnSpc>
                <a:spcPct val="107000"/>
              </a:lnSpc>
              <a:buSzPct val="70000"/>
              <a:buFont typeface="Courier New" panose="02070309020205020404" pitchFamily="49" charset="0"/>
              <a:buChar char="o"/>
            </a:pPr>
            <a:r>
              <a:rPr 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BB </a:t>
            </a: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槍子彈</a:t>
            </a:r>
            <a:r>
              <a:rPr lang="zh-TW" alt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10 m/sec;  </a:t>
            </a:r>
          </a:p>
          <a:p>
            <a:pPr marL="640080" indent="-274320">
              <a:lnSpc>
                <a:spcPct val="107000"/>
              </a:lnSpc>
              <a:buSzPct val="70000"/>
              <a:buFont typeface="Courier New" panose="02070309020205020404" pitchFamily="49" charset="0"/>
              <a:buChar char="o"/>
            </a:pP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彈弓子彈</a:t>
            </a:r>
            <a:r>
              <a:rPr lang="zh-TW" alt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5 m/sec; </a:t>
            </a:r>
          </a:p>
          <a:p>
            <a:pPr marL="640080" indent="-274320">
              <a:lnSpc>
                <a:spcPct val="107000"/>
              </a:lnSpc>
              <a:buSzPct val="70000"/>
              <a:buFont typeface="Courier New" panose="02070309020205020404" pitchFamily="49" charset="0"/>
              <a:buChar char="o"/>
            </a:pP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射馬紙子彈</a:t>
            </a:r>
            <a:r>
              <a:rPr lang="zh-TW" alt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0.5 m/sec;</a:t>
            </a:r>
          </a:p>
          <a:p>
            <a:pPr marL="228600">
              <a:lnSpc>
                <a:spcPct val="107000"/>
              </a:lnSpc>
            </a:pPr>
            <a:r>
              <a:rPr 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 </a:t>
            </a:r>
          </a:p>
          <a:p>
            <a:pPr marL="182880" lvl="1" indent="-182880">
              <a:lnSpc>
                <a:spcPct val="120000"/>
              </a:lnSpc>
              <a:buFont typeface="Symbol" panose="05050102010706020507" pitchFamily="18" charset="2"/>
              <a:buChar char=""/>
            </a:pP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四種子彈射出後，有的穿過黑洞，有的沒有穿過黑洞</a:t>
            </a:r>
            <a:endParaRPr lang="en-US" sz="1600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  <a:cs typeface="Times New Roman" panose="02020603050405020304" pitchFamily="18" charset="0"/>
            </a:endParaRPr>
          </a:p>
          <a:p>
            <a:pPr marL="182880" lvl="1" indent="-182880">
              <a:lnSpc>
                <a:spcPct val="12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zh-TW" altLang="en-US" sz="1600" dirty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在黑洞的另外一邊，會得到一張穿透子彈的二維分佈</a:t>
            </a:r>
            <a:r>
              <a:rPr lang="zh-TW" altLang="en-US" sz="1600" dirty="0" smtClean="0">
                <a:solidFill>
                  <a:prstClr val="black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圖</a:t>
            </a:r>
            <a:endParaRPr lang="en-US" sz="1600" dirty="0">
              <a:solidFill>
                <a:prstClr val="black"/>
              </a:solidFill>
              <a:latin typeface="DFKai-SB" panose="03000509000000000000" pitchFamily="65" charset="-120"/>
              <a:ea typeface="DFKai-SB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80560" y="4996189"/>
            <a:ext cx="8393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3200" dirty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試問：從這四張穿透子彈的二維分佈</a:t>
            </a:r>
            <a:r>
              <a:rPr lang="zh-TW" altLang="en-US" sz="3200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圖</a:t>
            </a:r>
            <a:endParaRPr lang="en-US" altLang="zh-TW" sz="3200" dirty="0" smtClean="0">
              <a:solidFill>
                <a:srgbClr val="FF0000"/>
              </a:solidFill>
              <a:latin typeface="DFKai-SB" panose="03000509000000000000" pitchFamily="65" charset="-120"/>
              <a:ea typeface="DFKai-SB" panose="03000509000000000000" pitchFamily="65" charset="-120"/>
            </a:endParaRPr>
          </a:p>
          <a:p>
            <a:pPr algn="ctr"/>
            <a:r>
              <a:rPr lang="zh-TW" altLang="en-US" sz="3200" dirty="0" smtClean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來</a:t>
            </a:r>
            <a:r>
              <a:rPr lang="zh-TW" altLang="en-US" sz="3200" dirty="0">
                <a:solidFill>
                  <a:srgbClr val="FF0000"/>
                </a:solidFill>
                <a:latin typeface="DFKai-SB" panose="03000509000000000000" pitchFamily="65" charset="-120"/>
                <a:ea typeface="DFKai-SB" panose="03000509000000000000" pitchFamily="65" charset="-120"/>
              </a:rPr>
              <a:t>推測黑洞裡食物它們的位置及大小，是什麼？</a:t>
            </a:r>
          </a:p>
        </p:txBody>
      </p:sp>
    </p:spTree>
    <p:extLst>
      <p:ext uri="{BB962C8B-B14F-4D97-AF65-F5344CB8AC3E}">
        <p14:creationId xmlns:p14="http://schemas.microsoft.com/office/powerpoint/2010/main" val="682009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799" y="228600"/>
            <a:ext cx="7772400" cy="1143000"/>
          </a:xfrm>
        </p:spPr>
        <p:txBody>
          <a:bodyPr/>
          <a:lstStyle/>
          <a:p>
            <a:r>
              <a:rPr lang="en-US" sz="3200" dirty="0">
                <a:solidFill>
                  <a:srgbClr val="FF0000"/>
                </a:solidFill>
              </a:rPr>
              <a:t>Pair Production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6940" y="1981200"/>
            <a:ext cx="5458119" cy="4114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898523" y="3276600"/>
                <a:ext cx="1853071" cy="923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i="1" dirty="0">
                  <a:solidFill>
                    <a:srgbClr val="000000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i="1" dirty="0">
                    <a:solidFill>
                      <a:srgbClr val="FF0000"/>
                    </a:solidFill>
                  </a:rPr>
                  <a:t>m</a:t>
                </a:r>
                <a:r>
                  <a:rPr lang="en-US" i="1" baseline="-25000" dirty="0">
                    <a:solidFill>
                      <a:srgbClr val="FF0000"/>
                    </a:solidFill>
                  </a:rPr>
                  <a:t>e-</a:t>
                </a:r>
                <a:r>
                  <a:rPr lang="en-US" i="1" dirty="0">
                    <a:solidFill>
                      <a:srgbClr val="FF0000"/>
                    </a:solidFill>
                  </a:rPr>
                  <a:t> ,m</a:t>
                </a:r>
                <a:r>
                  <a:rPr lang="en-US" i="1" baseline="-25000" dirty="0">
                    <a:solidFill>
                      <a:srgbClr val="FF0000"/>
                    </a:solidFill>
                  </a:rPr>
                  <a:t>e+</a:t>
                </a:r>
                <a:r>
                  <a:rPr lang="en-US" i="1" dirty="0">
                    <a:solidFill>
                      <a:srgbClr val="FF0000"/>
                    </a:solidFill>
                  </a:rPr>
                  <a:t>= 0.51 MeV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8523" y="3276600"/>
                <a:ext cx="1853071" cy="923330"/>
              </a:xfrm>
              <a:prstGeom prst="rect">
                <a:avLst/>
              </a:prstGeom>
              <a:blipFill rotWithShape="0">
                <a:blip r:embed="rId3"/>
                <a:stretch>
                  <a:fillRect l="-7895" r="-6579" b="-145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9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Formation of X-ray Image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3852" y="1825625"/>
            <a:ext cx="4030296" cy="43513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67375" y="323266"/>
            <a:ext cx="1905000" cy="240030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390775" y="3187200"/>
            <a:ext cx="5181600" cy="298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2025977" y="231374"/>
            <a:ext cx="486344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u="sng" dirty="0">
                <a:solidFill>
                  <a:srgbClr val="FF0000"/>
                </a:solidFill>
              </a:rPr>
              <a:t>X-ray attenuation in </a:t>
            </a:r>
            <a:r>
              <a:rPr lang="en-US" altLang="en-US" sz="3200" u="sng" dirty="0" smtClean="0">
                <a:solidFill>
                  <a:srgbClr val="FF0000"/>
                </a:solidFill>
              </a:rPr>
              <a:t>matter</a:t>
            </a:r>
            <a:endParaRPr lang="en-US" altLang="en-US" sz="32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6" name="Text Box 4"/>
              <p:cNvSpPr txBox="1">
                <a:spLocks noChangeArrowheads="1"/>
              </p:cNvSpPr>
              <p:nvPr/>
            </p:nvSpPr>
            <p:spPr bwMode="auto">
              <a:xfrm>
                <a:off x="7571068" y="3348447"/>
                <a:ext cx="3401732" cy="892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  =  I – I</a:t>
                </a:r>
                <a:r>
                  <a:rPr lang="en-US" altLang="en-US" i="1" baseline="-25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en-US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en-US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en-US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</a:t>
                </a:r>
                <a:r>
                  <a:rPr lang="en-US" altLang="en-US" i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en-US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I dx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</a:t>
                </a:r>
                <a:r>
                  <a:rPr lang="en-US" altLang="en-US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; linear attenuation Coefficient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800" dirty="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867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1068" y="3348447"/>
                <a:ext cx="3401732" cy="892552"/>
              </a:xfrm>
              <a:prstGeom prst="rect">
                <a:avLst/>
              </a:prstGeom>
              <a:blipFill rotWithShape="0">
                <a:blip r:embed="rId2"/>
                <a:stretch>
                  <a:fillRect l="-1613" t="-408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266406" y="3348447"/>
            <a:ext cx="4876800" cy="269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 attenuation coefficients per unit length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1800" baseline="-6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1800" baseline="-6000" dirty="0" err="1">
                <a:solidFill>
                  <a:srgbClr val="000000"/>
                </a:solidFill>
                <a:sym typeface="Symbol" panose="05050102010706020507" pitchFamily="18" charset="2"/>
              </a:rPr>
              <a:t>att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 = 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1800" baseline="-4000" dirty="0">
                <a:solidFill>
                  <a:srgbClr val="000000"/>
                </a:solidFill>
                <a:sym typeface="Symbol" panose="05050102010706020507" pitchFamily="18" charset="2"/>
              </a:rPr>
              <a:t>abs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 + 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1800" baseline="-4000" dirty="0" smtClean="0">
                <a:solidFill>
                  <a:srgbClr val="000000"/>
                </a:solidFill>
                <a:sym typeface="Symbol" panose="05050102010706020507" pitchFamily="18" charset="2"/>
              </a:rPr>
              <a:t>scatter</a:t>
            </a:r>
            <a:endParaRPr lang="en-US" altLang="en-US" sz="1800" baseline="-4000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 baseline="-4000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Five basic ways x-ray interacts with matter: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coherent scatter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photoelectric effect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en-US" altLang="en-US" sz="1800" dirty="0" smtClean="0">
                <a:solidFill>
                  <a:srgbClr val="000000"/>
                </a:solidFill>
                <a:sym typeface="Symbol" panose="05050102010706020507" pitchFamily="18" charset="2"/>
              </a:rPr>
              <a:t>Compton 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scattering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en-US" altLang="en-US" sz="1800" i="1" dirty="0">
                <a:solidFill>
                  <a:srgbClr val="000000"/>
                </a:solidFill>
                <a:sym typeface="Symbol" panose="05050102010706020507" pitchFamily="18" charset="2"/>
              </a:rPr>
              <a:t>pair </a:t>
            </a:r>
            <a:r>
              <a:rPr lang="en-US" altLang="en-US" sz="1800" i="1" dirty="0" smtClean="0">
                <a:solidFill>
                  <a:srgbClr val="000000"/>
                </a:solidFill>
                <a:sym typeface="Symbol" panose="05050102010706020507" pitchFamily="18" charset="2"/>
              </a:rPr>
              <a:t>production (&gt; 2 x 0.511 MeV)</a:t>
            </a:r>
            <a:endParaRPr lang="en-US" altLang="en-US" sz="1800" i="1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en-US" altLang="en-US" sz="1800" i="1" dirty="0">
                <a:solidFill>
                  <a:srgbClr val="000000"/>
                </a:solidFill>
                <a:sym typeface="Symbol" panose="05050102010706020507" pitchFamily="18" charset="2"/>
              </a:rPr>
              <a:t>photodisintegration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81200" y="1071532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Attenuation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1014" y="1721823"/>
                <a:ext cx="4842592" cy="12618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dI</m:t>
                      </m:r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 =  </m:t>
                      </m:r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– </m:t>
                      </m:r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en-US" sz="2800" b="1" i="1" baseline="-25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 =</m:t>
                      </m:r>
                      <m: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</m:t>
                      </m:r>
                    </m:oMath>
                  </m:oMathPara>
                </a14:m>
                <a:endParaRPr 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solidFill>
                    <a:srgbClr val="000000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400" i="1" baseline="-25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4" y="1721823"/>
                <a:ext cx="4842592" cy="1261884"/>
              </a:xfrm>
              <a:prstGeom prst="rect">
                <a:avLst/>
              </a:prstGeom>
              <a:blipFill rotWithShape="0">
                <a:blip r:embed="rId3"/>
                <a:stretch>
                  <a:fillRect b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050747" y="6081260"/>
            <a:ext cx="3067594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FF0000"/>
                </a:solidFill>
              </a:rPr>
              <a:t>µ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000" dirty="0">
                <a:solidFill>
                  <a:srgbClr val="000000"/>
                </a:solidFill>
              </a:rPr>
              <a:t>material, X-ray energy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326357" y="1725587"/>
                <a:ext cx="338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sz="2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357" y="1725587"/>
                <a:ext cx="33889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571068" y="1725587"/>
                <a:ext cx="527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sz="2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en-US" sz="2800" b="1" i="1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68" y="1725587"/>
                <a:ext cx="52770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3" y="816149"/>
            <a:ext cx="2014779" cy="2167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4917" y="4157989"/>
            <a:ext cx="3465141" cy="264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992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6" grpId="0"/>
      <p:bldP spid="28678" grpId="0"/>
      <p:bldP spid="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2025977" y="231374"/>
            <a:ext cx="486344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3200" u="sng" dirty="0">
                <a:solidFill>
                  <a:srgbClr val="FF0000"/>
                </a:solidFill>
              </a:rPr>
              <a:t>X-ray attenuation in </a:t>
            </a:r>
            <a:r>
              <a:rPr lang="en-US" altLang="en-US" sz="3200" u="sng" dirty="0" smtClean="0">
                <a:solidFill>
                  <a:srgbClr val="FF0000"/>
                </a:solidFill>
              </a:rPr>
              <a:t>matter</a:t>
            </a:r>
            <a:endParaRPr lang="en-US" altLang="en-US" sz="3200" u="sng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676" name="Text Box 4"/>
              <p:cNvSpPr txBox="1">
                <a:spLocks noChangeArrowheads="1"/>
              </p:cNvSpPr>
              <p:nvPr/>
            </p:nvSpPr>
            <p:spPr bwMode="auto">
              <a:xfrm>
                <a:off x="7571068" y="3348447"/>
                <a:ext cx="3401732" cy="8925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  =  I – I</a:t>
                </a:r>
                <a:r>
                  <a:rPr lang="en-US" altLang="en-US" i="1" baseline="-250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en-US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r>
                      <a:rPr lang="en-US" alt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</m:oMath>
                </a14:m>
                <a:r>
                  <a:rPr lang="en-US" altLang="en-US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en-US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</a:t>
                </a:r>
                <a:r>
                  <a:rPr lang="en-US" altLang="en-US" i="1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en-US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I dx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8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  <a:sym typeface="Symbol" panose="05050102010706020507" pitchFamily="18" charset="2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</a:t>
                </a:r>
                <a:r>
                  <a:rPr lang="en-US" altLang="en-US" i="1" baseline="-250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l</a:t>
                </a:r>
                <a:r>
                  <a:rPr lang="en-US" altLang="en-US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  <a:sym typeface="Symbol" panose="05050102010706020507" pitchFamily="18" charset="2"/>
                  </a:rPr>
                  <a:t> ; linear attenuation Coefficient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altLang="en-US" sz="800" dirty="0">
                  <a:solidFill>
                    <a:srgbClr val="000000"/>
                  </a:solidFill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8676" name="Text 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71068" y="3348447"/>
                <a:ext cx="3401732" cy="892552"/>
              </a:xfrm>
              <a:prstGeom prst="rect">
                <a:avLst/>
              </a:prstGeom>
              <a:blipFill rotWithShape="0">
                <a:blip r:embed="rId2"/>
                <a:stretch>
                  <a:fillRect l="-1613" t="-408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678" name="Text Box 6"/>
          <p:cNvSpPr txBox="1">
            <a:spLocks noChangeArrowheads="1"/>
          </p:cNvSpPr>
          <p:nvPr/>
        </p:nvSpPr>
        <p:spPr bwMode="auto">
          <a:xfrm>
            <a:off x="2266406" y="3348447"/>
            <a:ext cx="4876800" cy="269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FF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 attenuation coefficients per unit length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800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1800" baseline="-60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1800" baseline="-6000" dirty="0" err="1">
                <a:solidFill>
                  <a:srgbClr val="000000"/>
                </a:solidFill>
                <a:sym typeface="Symbol" panose="05050102010706020507" pitchFamily="18" charset="2"/>
              </a:rPr>
              <a:t>att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 = 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1800" baseline="-4000" dirty="0">
                <a:solidFill>
                  <a:srgbClr val="000000"/>
                </a:solidFill>
                <a:sym typeface="Symbol" panose="05050102010706020507" pitchFamily="18" charset="2"/>
              </a:rPr>
              <a:t>abs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 + </a:t>
            </a:r>
            <a:r>
              <a:rPr lang="en-US" altLang="en-US" sz="1800" dirty="0">
                <a:solidFill>
                  <a:srgbClr val="000000"/>
                </a:solidFill>
                <a:latin typeface="Arial" panose="020B0604020202020204" pitchFamily="34" charset="0"/>
                <a:sym typeface="Symbol" panose="05050102010706020507" pitchFamily="18" charset="2"/>
              </a:rPr>
              <a:t>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 </a:t>
            </a:r>
            <a:r>
              <a:rPr lang="en-US" altLang="en-US" sz="1800" baseline="-4000" dirty="0" smtClean="0">
                <a:solidFill>
                  <a:srgbClr val="000000"/>
                </a:solidFill>
                <a:sym typeface="Symbol" panose="05050102010706020507" pitchFamily="18" charset="2"/>
              </a:rPr>
              <a:t>scatter</a:t>
            </a:r>
            <a:endParaRPr lang="en-US" altLang="en-US" sz="1800" baseline="-4000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1800" baseline="-4000" dirty="0">
              <a:solidFill>
                <a:srgbClr val="000000"/>
              </a:solidFill>
              <a:sym typeface="Symbol" panose="05050102010706020507" pitchFamily="18" charset="2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Five basic ways x-ray interacts with matter: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coherent scatter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photoelectric effect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en-US" altLang="en-US" sz="1800" dirty="0" smtClean="0">
                <a:solidFill>
                  <a:srgbClr val="000000"/>
                </a:solidFill>
                <a:sym typeface="Symbol" panose="05050102010706020507" pitchFamily="18" charset="2"/>
              </a:rPr>
              <a:t>Compton </a:t>
            </a:r>
            <a:r>
              <a:rPr lang="en-US" altLang="en-US" sz="1800" dirty="0">
                <a:solidFill>
                  <a:srgbClr val="000000"/>
                </a:solidFill>
                <a:sym typeface="Symbol" panose="05050102010706020507" pitchFamily="18" charset="2"/>
              </a:rPr>
              <a:t>scattering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en-US" altLang="en-US" sz="1800" i="1" dirty="0">
                <a:solidFill>
                  <a:srgbClr val="000000"/>
                </a:solidFill>
                <a:sym typeface="Symbol" panose="05050102010706020507" pitchFamily="18" charset="2"/>
              </a:rPr>
              <a:t>pair production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buFontTx/>
              <a:buAutoNum type="alphaLcParenR"/>
            </a:pPr>
            <a:r>
              <a:rPr lang="en-US" altLang="en-US" sz="1800" i="1" dirty="0">
                <a:solidFill>
                  <a:srgbClr val="000000"/>
                </a:solidFill>
                <a:sym typeface="Symbol" panose="05050102010706020507" pitchFamily="18" charset="2"/>
              </a:rPr>
              <a:t>photodisintegration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81200" y="1071532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002060"/>
                </a:solidFill>
                <a:latin typeface="Calibri" panose="020F0502020204030204" pitchFamily="34" charset="0"/>
              </a:rPr>
              <a:t>Attenuation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691014" y="1721823"/>
                <a:ext cx="4842592" cy="1261884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dI</m:t>
                      </m:r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 =  </m:t>
                      </m:r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– </m:t>
                      </m:r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en-US" sz="2800" b="1" i="1" baseline="-25000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  <m:r>
                        <m:rPr>
                          <m:nor/>
                        </m:rP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 =</m:t>
                      </m:r>
                      <m:r>
                        <a:rPr lang="en-US" altLang="en-US" sz="2800" b="1" i="1" dirty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𝝁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𝑰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×</m:t>
                      </m:r>
                      <m:r>
                        <a:rPr lang="en-US" sz="2800" b="1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𝒅𝒙</m:t>
                      </m:r>
                    </m:oMath>
                  </m:oMathPara>
                </a14:m>
                <a:endParaRPr lang="en-US" sz="2800" b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2400" dirty="0">
                  <a:solidFill>
                    <a:srgbClr val="000000"/>
                  </a:solidFill>
                </a:endParaRP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sz="2400" i="1" baseline="-25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sz="24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1014" y="1721823"/>
                <a:ext cx="4842592" cy="1261884"/>
              </a:xfrm>
              <a:prstGeom prst="rect">
                <a:avLst/>
              </a:prstGeom>
              <a:blipFill rotWithShape="0">
                <a:blip r:embed="rId3"/>
                <a:stretch>
                  <a:fillRect b="-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4999809" y="6071912"/>
            <a:ext cx="3067594" cy="5232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i="1" dirty="0">
                <a:solidFill>
                  <a:srgbClr val="FF0000"/>
                </a:solidFill>
              </a:rPr>
              <a:t>µ</a:t>
            </a:r>
            <a:r>
              <a:rPr lang="en-US" sz="2800" dirty="0">
                <a:solidFill>
                  <a:srgbClr val="000000"/>
                </a:solidFill>
              </a:rPr>
              <a:t> </a:t>
            </a:r>
            <a:r>
              <a:rPr lang="en-US" sz="2400" dirty="0">
                <a:solidFill>
                  <a:srgbClr val="000000"/>
                </a:solidFill>
              </a:rPr>
              <a:t>(</a:t>
            </a:r>
            <a:r>
              <a:rPr lang="en-US" sz="2000" dirty="0">
                <a:solidFill>
                  <a:srgbClr val="000000"/>
                </a:solidFill>
              </a:rPr>
              <a:t>material, X-ray energy</a:t>
            </a:r>
            <a:r>
              <a:rPr lang="en-US" sz="2400" dirty="0">
                <a:solidFill>
                  <a:srgbClr val="000000"/>
                </a:solidFill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0326357" y="1725587"/>
                <a:ext cx="33889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sz="2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6357" y="1725587"/>
                <a:ext cx="338890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571068" y="1725587"/>
                <a:ext cx="527701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en-US" sz="2800" b="1" i="1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I</m:t>
                      </m:r>
                      <m:r>
                        <m:rPr>
                          <m:nor/>
                        </m:rPr>
                        <a:rPr lang="en-US" altLang="en-US" sz="2800" b="1" i="1" baseline="-25000" dirty="0">
                          <a:solidFill>
                            <a:srgbClr val="00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1068" y="1725587"/>
                <a:ext cx="527701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5173" y="816149"/>
            <a:ext cx="2014779" cy="21675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265" y="4240999"/>
            <a:ext cx="19050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37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16111" y="3000374"/>
            <a:ext cx="2027202" cy="762000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rgbClr val="002060"/>
                </a:solidFill>
              </a:rPr>
              <a:t>X-ray attenuation in tungsten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25" y="714376"/>
            <a:ext cx="3863242" cy="5847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Documents and Settings\administrator\My Documents\resident\res_teaching\power point presentation\general prep\Bushburg\3.13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2161" y="309561"/>
            <a:ext cx="5540375" cy="515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2633663" y="5610225"/>
            <a:ext cx="784860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Graph of Rayleigh, photoelectric, Compton, pair production, and total mass attenuation coefficients for soft tissue (z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 7) as a function of energy.</a:t>
            </a:r>
            <a:endParaRPr lang="en-US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57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Documents and Settings\administrator\My Documents\resident\res_teaching\power point presentation\general prep\Bushburg\3.13.t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61" y="578359"/>
            <a:ext cx="5540375" cy="5156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963" name="Text Box 3"/>
          <p:cNvSpPr txBox="1">
            <a:spLocks noChangeArrowheads="1"/>
          </p:cNvSpPr>
          <p:nvPr/>
        </p:nvSpPr>
        <p:spPr bwMode="auto">
          <a:xfrm>
            <a:off x="874710" y="5744419"/>
            <a:ext cx="519747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altLang="en-US" dirty="0">
                <a:solidFill>
                  <a:srgbClr val="002060"/>
                </a:solidFill>
              </a:rPr>
              <a:t>Graph of Rayleigh, photoelectric, Compton, pair production, and total mass attenuation coefficients for soft tissue (z </a:t>
            </a:r>
            <a:r>
              <a:rPr lang="en-US" altLang="en-US" dirty="0">
                <a:solidFill>
                  <a:srgbClr val="002060"/>
                </a:solidFill>
                <a:sym typeface="Symbol" panose="05050102010706020507" pitchFamily="18" charset="2"/>
              </a:rPr>
              <a:t> 7) as a function of energy.</a:t>
            </a:r>
            <a:endParaRPr lang="en-US" altLang="en-US" dirty="0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924" y="578359"/>
            <a:ext cx="3835439" cy="58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38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7855" y="266702"/>
            <a:ext cx="855828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X-ray attenuation in tissues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(Need x-ray energy produces greatest contrast in tissues)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33" y="1825625"/>
            <a:ext cx="5331534" cy="4351338"/>
          </a:xfrm>
        </p:spPr>
      </p:pic>
      <p:cxnSp>
        <p:nvCxnSpPr>
          <p:cNvPr id="7" name="Straight Connector 6"/>
          <p:cNvCxnSpPr/>
          <p:nvPr/>
        </p:nvCxnSpPr>
        <p:spPr>
          <a:xfrm>
            <a:off x="6476997" y="3269411"/>
            <a:ext cx="8627" cy="2812211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16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67729" y="418978"/>
            <a:ext cx="9144000" cy="1283212"/>
          </a:xfrm>
        </p:spPr>
        <p:txBody>
          <a:bodyPr anchor="ctr">
            <a:normAutofit/>
          </a:bodyPr>
          <a:lstStyle/>
          <a:p>
            <a:r>
              <a:rPr lang="en-US" sz="4400" dirty="0" smtClean="0">
                <a:solidFill>
                  <a:srgbClr val="FF0000"/>
                </a:solidFill>
              </a:rPr>
              <a:t>X-ray attenuation in body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5054" y="2363372"/>
            <a:ext cx="2741354" cy="38475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828" y="2363372"/>
            <a:ext cx="3919369" cy="3847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38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7855" y="266702"/>
            <a:ext cx="855828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X-ray attenuation in tissues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(Need x-ray energy produces greatest contrast in tissues)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6" y="2484407"/>
            <a:ext cx="3612267" cy="28898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9394" y="1910732"/>
            <a:ext cx="2925480" cy="40371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4981" y="1768291"/>
            <a:ext cx="5418558" cy="4422363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4367489" y="3277508"/>
            <a:ext cx="13544" cy="2341056"/>
          </a:xfrm>
          <a:prstGeom prst="line">
            <a:avLst/>
          </a:prstGeom>
          <a:ln w="158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112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lum bright="-24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22"/>
          <a:stretch/>
        </p:blipFill>
        <p:spPr>
          <a:xfrm>
            <a:off x="1557339" y="0"/>
            <a:ext cx="4000500" cy="340832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lum bright="-24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54"/>
          <a:stretch/>
        </p:blipFill>
        <p:spPr>
          <a:xfrm>
            <a:off x="6433720" y="-1"/>
            <a:ext cx="4081882" cy="34083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lum bright="-24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008"/>
          <a:stretch/>
        </p:blipFill>
        <p:spPr>
          <a:xfrm>
            <a:off x="1557339" y="3408328"/>
            <a:ext cx="4000500" cy="33953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 cstate="print">
            <a:lum bright="-24000" contras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42"/>
          <a:stretch/>
        </p:blipFill>
        <p:spPr>
          <a:xfrm>
            <a:off x="6433720" y="3398637"/>
            <a:ext cx="4081882" cy="347435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 rot="5400000">
            <a:off x="9521122" y="4936749"/>
            <a:ext cx="26080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600" dirty="0">
                <a:solidFill>
                  <a:srgbClr val="FF2E28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步槍子彈：</a:t>
            </a:r>
            <a:r>
              <a:rPr lang="en-US" sz="1600" dirty="0">
                <a:solidFill>
                  <a:srgbClr val="FF2E28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 25 m/sec</a:t>
            </a:r>
            <a:endParaRPr lang="en-US" sz="1600" dirty="0">
              <a:solidFill>
                <a:srgbClr val="FF2E28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 rot="16200000">
            <a:off x="188835" y="4936749"/>
            <a:ext cx="2117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FF2E28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BB </a:t>
            </a:r>
            <a:r>
              <a:rPr lang="zh-TW" altLang="en-US" sz="1600" dirty="0">
                <a:solidFill>
                  <a:srgbClr val="FF2E28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槍子彈：</a:t>
            </a:r>
            <a:r>
              <a:rPr lang="en-US" sz="1600" dirty="0">
                <a:solidFill>
                  <a:srgbClr val="FF2E28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 10 m/sec</a:t>
            </a:r>
            <a:endParaRPr lang="en-US" sz="1600" dirty="0">
              <a:solidFill>
                <a:srgbClr val="FF2E28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 rot="5400000">
            <a:off x="9876825" y="1534885"/>
            <a:ext cx="18966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FF2E28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彈弓子彈：</a:t>
            </a:r>
            <a:r>
              <a:rPr lang="en-US" sz="1600" dirty="0">
                <a:solidFill>
                  <a:srgbClr val="FF2E28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 5 m/sec</a:t>
            </a:r>
            <a:endParaRPr lang="en-US" sz="1600" dirty="0">
              <a:solidFill>
                <a:srgbClr val="FF2E28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119906" y="1534886"/>
            <a:ext cx="22557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1600" dirty="0">
                <a:solidFill>
                  <a:srgbClr val="FF2E28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射馬紙子彈：</a:t>
            </a:r>
            <a:r>
              <a:rPr lang="en-US" sz="1600" dirty="0">
                <a:solidFill>
                  <a:srgbClr val="FF2E28"/>
                </a:solidFill>
                <a:latin typeface="DFKai-SB" panose="03000509000000000000" pitchFamily="65" charset="-120"/>
                <a:ea typeface="DFKai-SB" panose="03000509000000000000" pitchFamily="65" charset="-120"/>
                <a:cs typeface="Times New Roman" panose="02020603050405020304" pitchFamily="18" charset="0"/>
              </a:rPr>
              <a:t> 0.5 m/sec</a:t>
            </a:r>
            <a:endParaRPr lang="en-US" sz="1600" dirty="0">
              <a:solidFill>
                <a:srgbClr val="FF2E28"/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4586288" y="442912"/>
            <a:ext cx="700087" cy="0"/>
          </a:xfrm>
          <a:prstGeom prst="line">
            <a:avLst/>
          </a:prstGeom>
          <a:ln w="1016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593562" y="447700"/>
            <a:ext cx="689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FF0000"/>
                </a:solidFill>
              </a:rPr>
              <a:t>10 cm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9507" y="186090"/>
            <a:ext cx="78579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u="sng" dirty="0" smtClean="0">
                <a:solidFill>
                  <a:srgbClr val="FF0000"/>
                </a:solidFill>
              </a:rPr>
              <a:t>fruits</a:t>
            </a:r>
            <a:endParaRPr lang="en-US" sz="2200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55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7855" y="266702"/>
            <a:ext cx="855828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X-ray attenuation in tissues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(Need x-ray energy produces greatest contrast in tissues)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16" y="2484407"/>
            <a:ext cx="3612267" cy="28898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9269" y="1939406"/>
            <a:ext cx="5191763" cy="42372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06"/>
          <a:stretch/>
        </p:blipFill>
        <p:spPr>
          <a:xfrm>
            <a:off x="7080576" y="1781821"/>
            <a:ext cx="5054606" cy="4294984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804984" y="2649366"/>
            <a:ext cx="0" cy="2817341"/>
          </a:xfrm>
          <a:prstGeom prst="line">
            <a:avLst/>
          </a:prstGeom>
          <a:ln w="2222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5150" y="2869249"/>
            <a:ext cx="24386" cy="2834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96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827152" y="266702"/>
            <a:ext cx="8558285" cy="11430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X-ray attenuation in tissues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(Need x-ray energy produces greatest contrast in tissues)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84" y="1780167"/>
            <a:ext cx="5331534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157" y="1545238"/>
            <a:ext cx="4821195" cy="4821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77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7855" y="266702"/>
            <a:ext cx="8558285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X-ray attenuation in tissues and barium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(Need x-ray energy produces greatest contrast in tissues)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2" y="2807927"/>
            <a:ext cx="2965622" cy="2386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2746" y="2252634"/>
            <a:ext cx="2801810" cy="3489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306" y="2393344"/>
            <a:ext cx="4659702" cy="319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5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7855" y="266702"/>
            <a:ext cx="8558285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X-ray attenuation in tissues and barium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(Need x-ray energy produces greatest contrast in tissues)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2" y="2807927"/>
            <a:ext cx="2965622" cy="2386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494" y="2252634"/>
            <a:ext cx="2801810" cy="348934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33" y="1825625"/>
            <a:ext cx="5331534" cy="4351338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33" y="1822352"/>
            <a:ext cx="5329776" cy="434990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095121" y="2671011"/>
            <a:ext cx="0" cy="321534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532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197855" y="266702"/>
            <a:ext cx="8558285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X-ray attenuation in tissues and barium</a:t>
            </a:r>
            <a:br>
              <a:rPr lang="en-US" dirty="0" smtClean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(Need x-ray energy produces greatest contrast in tissues)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632" y="2807927"/>
            <a:ext cx="2965622" cy="23867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5494" y="2252634"/>
            <a:ext cx="2801810" cy="3489340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33" y="1825625"/>
            <a:ext cx="5331534" cy="4351338"/>
          </a:xfr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0233" y="1822352"/>
            <a:ext cx="5329776" cy="4349903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6095121" y="2671011"/>
            <a:ext cx="0" cy="3215342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7078031" y="3003385"/>
                <a:ext cx="130076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𝐼</m:t>
                      </m:r>
                      <m:r>
                        <a:rPr lang="en-US" i="1" baseline="-250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8031" y="3003385"/>
                <a:ext cx="1300761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84357" y="2194957"/>
            <a:ext cx="1094861" cy="76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08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dirty="0" smtClean="0">
                <a:solidFill>
                  <a:srgbClr val="FF0000"/>
                </a:solidFill>
              </a:rPr>
              <a:t>Recording X-rays Exit from Patient 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319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552450"/>
            <a:ext cx="8255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175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093"/>
            <a:ext cx="8086725" cy="53816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1141" y="670093"/>
            <a:ext cx="3742844" cy="248166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30" y="3613825"/>
            <a:ext cx="2976665" cy="2232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64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77" y="301336"/>
            <a:ext cx="7720445" cy="62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40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2438400" cy="24384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8291363" y="1612900"/>
          <a:ext cx="1250950" cy="363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Worksheet" r:id="rId4" imgW="1250916" imgH="3631734" progId="Excel.Sheet.12">
                  <p:embed/>
                </p:oleObj>
              </mc:Choice>
              <mc:Fallback>
                <p:oleObj name="Worksheet" r:id="rId4" imgW="1250916" imgH="3631734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291363" y="1612900"/>
                        <a:ext cx="1250950" cy="3632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6067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5" y="120651"/>
            <a:ext cx="4877623" cy="34226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22" y="120651"/>
            <a:ext cx="4874866" cy="34226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4" y="3463926"/>
            <a:ext cx="4877623" cy="339407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7821" y="3435703"/>
            <a:ext cx="4874867" cy="342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785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09800"/>
            <a:ext cx="2438400" cy="2438400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/>
          </p:nvPr>
        </p:nvGraphicFramePr>
        <p:xfrm>
          <a:off x="8162117" y="1509712"/>
          <a:ext cx="1250950" cy="3838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Worksheet" r:id="rId4" imgW="1250916" imgH="3838850" progId="Excel.Sheet.12">
                  <p:embed/>
                </p:oleObj>
              </mc:Choice>
              <mc:Fallback>
                <p:oleObj name="Worksheet" r:id="rId4" imgW="1250916" imgH="38388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8162117" y="1509712"/>
                        <a:ext cx="1250950" cy="3838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01276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410"/>
          <p:cNvPicPr>
            <a:picLocks noChangeAspect="1" noChangeArrowheads="1"/>
          </p:cNvPicPr>
          <p:nvPr/>
        </p:nvPicPr>
        <p:blipFill>
          <a:blip r:embed="rId2">
            <a:lum bright="-16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8200" y="180975"/>
            <a:ext cx="5435600" cy="649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Text Box 3"/>
          <p:cNvSpPr txBox="1">
            <a:spLocks noChangeArrowheads="1"/>
          </p:cNvSpPr>
          <p:nvPr/>
        </p:nvSpPr>
        <p:spPr bwMode="auto">
          <a:xfrm>
            <a:off x="2057400" y="1752601"/>
            <a:ext cx="91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000">
                <a:solidFill>
                  <a:prstClr val="black"/>
                </a:solidFill>
              </a:rPr>
              <a:t>8 bits</a:t>
            </a:r>
          </a:p>
        </p:txBody>
      </p:sp>
      <p:sp>
        <p:nvSpPr>
          <p:cNvPr id="31748" name="Text Box 4"/>
          <p:cNvSpPr txBox="1">
            <a:spLocks noChangeArrowheads="1"/>
          </p:cNvSpPr>
          <p:nvPr/>
        </p:nvSpPr>
        <p:spPr bwMode="auto">
          <a:xfrm>
            <a:off x="9144000" y="1752601"/>
            <a:ext cx="838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000">
                <a:solidFill>
                  <a:prstClr val="black"/>
                </a:solidFill>
              </a:rPr>
              <a:t>3 bits</a:t>
            </a:r>
          </a:p>
        </p:txBody>
      </p:sp>
      <p:sp>
        <p:nvSpPr>
          <p:cNvPr id="31749" name="Text Box 5"/>
          <p:cNvSpPr txBox="1">
            <a:spLocks noChangeArrowheads="1"/>
          </p:cNvSpPr>
          <p:nvPr/>
        </p:nvSpPr>
        <p:spPr bwMode="auto">
          <a:xfrm>
            <a:off x="2133600" y="4495801"/>
            <a:ext cx="99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000">
                <a:solidFill>
                  <a:prstClr val="black"/>
                </a:solidFill>
              </a:rPr>
              <a:t>2 bits</a:t>
            </a:r>
          </a:p>
        </p:txBody>
      </p:sp>
      <p:sp>
        <p:nvSpPr>
          <p:cNvPr id="31751" name="Text Box 7"/>
          <p:cNvSpPr txBox="1">
            <a:spLocks noChangeArrowheads="1"/>
          </p:cNvSpPr>
          <p:nvPr/>
        </p:nvSpPr>
        <p:spPr bwMode="auto">
          <a:xfrm>
            <a:off x="9220200" y="4419600"/>
            <a:ext cx="9144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TW" altLang="en-US">
              <a:solidFill>
                <a:prstClr val="black"/>
              </a:solidFill>
            </a:endParaRPr>
          </a:p>
        </p:txBody>
      </p:sp>
      <p:sp>
        <p:nvSpPr>
          <p:cNvPr id="31752" name="Text Box 8"/>
          <p:cNvSpPr txBox="1">
            <a:spLocks noChangeArrowheads="1"/>
          </p:cNvSpPr>
          <p:nvPr/>
        </p:nvSpPr>
        <p:spPr bwMode="auto">
          <a:xfrm>
            <a:off x="9067800" y="4495801"/>
            <a:ext cx="914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 sz="2000">
                <a:solidFill>
                  <a:prstClr val="black"/>
                </a:solidFill>
              </a:rPr>
              <a:t>1 bit</a:t>
            </a:r>
          </a:p>
        </p:txBody>
      </p:sp>
    </p:spTree>
    <p:extLst>
      <p:ext uri="{BB962C8B-B14F-4D97-AF65-F5344CB8AC3E}">
        <p14:creationId xmlns:p14="http://schemas.microsoft.com/office/powerpoint/2010/main" val="130783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35" y="800220"/>
            <a:ext cx="4088571" cy="52489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71404" y="1871931"/>
            <a:ext cx="41320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8 bits = 2</a:t>
            </a:r>
            <a:r>
              <a:rPr lang="en-US" baseline="30000" dirty="0" smtClean="0">
                <a:solidFill>
                  <a:prstClr val="black"/>
                </a:solidFill>
              </a:rPr>
              <a:t>8</a:t>
            </a:r>
            <a:r>
              <a:rPr lang="en-US" dirty="0" smtClean="0">
                <a:solidFill>
                  <a:prstClr val="black"/>
                </a:solidFill>
              </a:rPr>
              <a:t> grey levels = 256 grey levels</a:t>
            </a:r>
          </a:p>
          <a:p>
            <a:endParaRPr lang="en-US" dirty="0">
              <a:solidFill>
                <a:prstClr val="black"/>
              </a:solidFill>
            </a:endParaRPr>
          </a:p>
          <a:p>
            <a:r>
              <a:rPr lang="en-US" dirty="0" smtClean="0">
                <a:solidFill>
                  <a:prstClr val="black"/>
                </a:solidFill>
              </a:rPr>
              <a:t>8 bits = 1 byte</a:t>
            </a:r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374" y="3334930"/>
            <a:ext cx="2813161" cy="26038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0204" y="4175185"/>
            <a:ext cx="39854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black"/>
                </a:solidFill>
              </a:rPr>
              <a:t>Image size = 1024 x 1024 x 8 bits</a:t>
            </a:r>
          </a:p>
          <a:p>
            <a:r>
              <a:rPr lang="en-US" dirty="0">
                <a:solidFill>
                  <a:prstClr val="black"/>
                </a:solidFill>
              </a:rPr>
              <a:t> </a:t>
            </a:r>
            <a:r>
              <a:rPr lang="en-US" dirty="0" smtClean="0">
                <a:solidFill>
                  <a:prstClr val="black"/>
                </a:solidFill>
              </a:rPr>
              <a:t>or, </a:t>
            </a:r>
          </a:p>
          <a:p>
            <a:r>
              <a:rPr lang="en-US" dirty="0" smtClean="0">
                <a:solidFill>
                  <a:prstClr val="black"/>
                </a:solidFill>
              </a:rPr>
              <a:t>1024 x 1024 byte ~ 10</a:t>
            </a:r>
            <a:r>
              <a:rPr lang="en-US" baseline="30000" dirty="0" smtClean="0">
                <a:solidFill>
                  <a:prstClr val="black"/>
                </a:solidFill>
              </a:rPr>
              <a:t>6</a:t>
            </a:r>
            <a:r>
              <a:rPr lang="en-US" dirty="0" smtClean="0">
                <a:solidFill>
                  <a:prstClr val="black"/>
                </a:solidFill>
              </a:rPr>
              <a:t> byte = 1 </a:t>
            </a:r>
            <a:r>
              <a:rPr lang="en-US" dirty="0" err="1" smtClean="0">
                <a:solidFill>
                  <a:prstClr val="black"/>
                </a:solidFill>
              </a:rPr>
              <a:t>MByte</a:t>
            </a:r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1260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2" name="Picture 4" descr="49"/>
          <p:cNvPicPr>
            <a:picLocks noChangeAspect="1" noChangeArrowheads="1"/>
          </p:cNvPicPr>
          <p:nvPr/>
        </p:nvPicPr>
        <p:blipFill>
          <a:blip r:embed="rId2">
            <a:lum bright="-16000" contrast="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344489"/>
            <a:ext cx="5435600" cy="616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3" name="Text Box 5"/>
          <p:cNvSpPr txBox="1">
            <a:spLocks noChangeArrowheads="1"/>
          </p:cNvSpPr>
          <p:nvPr/>
        </p:nvSpPr>
        <p:spPr bwMode="auto">
          <a:xfrm>
            <a:off x="8039100" y="1066801"/>
            <a:ext cx="2476500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TW">
                <a:solidFill>
                  <a:prstClr val="black"/>
                </a:solidFill>
              </a:rPr>
              <a:t>Pixel: </a:t>
            </a:r>
          </a:p>
          <a:p>
            <a:r>
              <a:rPr lang="en-US" altLang="zh-TW" i="1">
                <a:solidFill>
                  <a:prstClr val="black"/>
                </a:solidFill>
              </a:rPr>
              <a:t>picture element</a:t>
            </a:r>
            <a:endParaRPr lang="en-US" altLang="zh-TW">
              <a:solidFill>
                <a:prstClr val="black"/>
              </a:solidFill>
            </a:endParaRPr>
          </a:p>
          <a:p>
            <a:r>
              <a:rPr lang="en-US" altLang="zh-TW">
                <a:solidFill>
                  <a:prstClr val="black"/>
                </a:solidFill>
              </a:rPr>
              <a:t>Pixel size: </a:t>
            </a:r>
          </a:p>
          <a:p>
            <a:r>
              <a:rPr lang="en-US" altLang="zh-TW" i="1">
                <a:solidFill>
                  <a:prstClr val="black"/>
                </a:solidFill>
              </a:rPr>
              <a:t>FOV/number of pixels</a:t>
            </a:r>
          </a:p>
          <a:p>
            <a:r>
              <a:rPr lang="en-US" altLang="zh-TW" i="1">
                <a:solidFill>
                  <a:prstClr val="black"/>
                </a:solidFill>
              </a:rPr>
              <a:t>23 cm / 512 = 0.45 mm</a:t>
            </a:r>
          </a:p>
          <a:p>
            <a:r>
              <a:rPr lang="en-US" altLang="zh-TW">
                <a:solidFill>
                  <a:prstClr val="black"/>
                </a:solidFill>
              </a:rPr>
              <a:t>Pixel depth:</a:t>
            </a:r>
          </a:p>
          <a:p>
            <a:r>
              <a:rPr lang="en-US" altLang="zh-TW" i="1">
                <a:solidFill>
                  <a:prstClr val="black"/>
                </a:solidFill>
              </a:rPr>
              <a:t>8 bits: 256 gray levels</a:t>
            </a:r>
          </a:p>
          <a:p>
            <a:r>
              <a:rPr lang="en-US" altLang="zh-TW" i="1">
                <a:solidFill>
                  <a:prstClr val="black"/>
                </a:solidFill>
              </a:rPr>
              <a:t>2 bytes: 2</a:t>
            </a:r>
            <a:r>
              <a:rPr lang="en-US" altLang="zh-TW" i="1" baseline="30000">
                <a:solidFill>
                  <a:prstClr val="black"/>
                </a:solidFill>
              </a:rPr>
              <a:t>16</a:t>
            </a:r>
            <a:r>
              <a:rPr lang="en-US" altLang="zh-TW" i="1">
                <a:solidFill>
                  <a:prstClr val="black"/>
                </a:solidFill>
              </a:rPr>
              <a:t> (65,536)</a:t>
            </a:r>
          </a:p>
          <a:p>
            <a:r>
              <a:rPr lang="en-US" altLang="zh-TW">
                <a:solidFill>
                  <a:prstClr val="black"/>
                </a:solidFill>
              </a:rPr>
              <a:t>Image size:</a:t>
            </a:r>
            <a:endParaRPr lang="en-US" altLang="zh-TW" i="1">
              <a:solidFill>
                <a:prstClr val="black"/>
              </a:solidFill>
            </a:endParaRPr>
          </a:p>
          <a:p>
            <a:r>
              <a:rPr lang="en-US" altLang="zh-TW" i="1">
                <a:solidFill>
                  <a:prstClr val="black"/>
                </a:solidFill>
              </a:rPr>
              <a:t>Number of pixel x depth</a:t>
            </a:r>
          </a:p>
          <a:p>
            <a:r>
              <a:rPr lang="en-US" altLang="zh-TW" i="1">
                <a:solidFill>
                  <a:prstClr val="black"/>
                </a:solidFill>
              </a:rPr>
              <a:t>512x512x2 bytes</a:t>
            </a:r>
            <a:endParaRPr lang="en-US" altLang="zh-TW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108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209800" y="457200"/>
            <a:ext cx="7772400" cy="609600"/>
          </a:xfrm>
        </p:spPr>
        <p:txBody>
          <a:bodyPr/>
          <a:lstStyle/>
          <a:p>
            <a:r>
              <a:rPr lang="en-US" altLang="zh-TW" sz="2800" b="1" u="sng">
                <a:ea typeface="新細明體" panose="02020500000000000000" pitchFamily="18" charset="-120"/>
              </a:rPr>
              <a:t>TYPICAL RADIOLOGIAL IMAGE FORMATS</a:t>
            </a:r>
          </a:p>
        </p:txBody>
      </p:sp>
      <p:graphicFrame>
        <p:nvGraphicFramePr>
          <p:cNvPr id="8247" name="Group 55"/>
          <p:cNvGraphicFramePr>
            <a:graphicFrameLocks noGrp="1"/>
          </p:cNvGraphicFramePr>
          <p:nvPr>
            <p:ph type="tbl" idx="1"/>
          </p:nvPr>
        </p:nvGraphicFramePr>
        <p:xfrm>
          <a:off x="2181225" y="1676400"/>
          <a:ext cx="7829550" cy="4572000"/>
        </p:xfrm>
        <a:graphic>
          <a:graphicData uri="http://schemas.openxmlformats.org/drawingml/2006/table">
            <a:tbl>
              <a:tblPr/>
              <a:tblGrid>
                <a:gridCol w="3771900"/>
                <a:gridCol w="2066925"/>
                <a:gridCol w="1990725"/>
              </a:tblGrid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Modality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Pixel Format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Bits per Pixel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Scintillation camera planar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64</a:t>
                      </a:r>
                      <a:r>
                        <a:rPr kumimoji="0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or 128</a:t>
                      </a:r>
                      <a:r>
                        <a:rPr kumimoji="0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 or 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SPECT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64</a:t>
                      </a:r>
                      <a:r>
                        <a:rPr kumimoji="0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or 128</a:t>
                      </a:r>
                      <a:r>
                        <a:rPr kumimoji="0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 or 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PET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128</a:t>
                      </a:r>
                      <a:r>
                        <a:rPr kumimoji="0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Digital Fluoro, cardiac cath 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512</a:t>
                      </a:r>
                      <a:r>
                        <a:rPr kumimoji="0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or 1024</a:t>
                      </a:r>
                      <a:r>
                        <a:rPr kumimoji="0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 to 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Computed Radiography, digitized chest film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2,000 x 2,500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10 -12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Mammography (18x24 or 24x30 cm)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1,800x2,300 to 4,800x6,000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12 -16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30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X-ray CT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512</a:t>
                      </a:r>
                      <a:r>
                        <a:rPr kumimoji="0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MRI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64</a:t>
                      </a:r>
                      <a:r>
                        <a:rPr kumimoji="0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to 1,024</a:t>
                      </a:r>
                      <a:r>
                        <a:rPr kumimoji="0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74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Ultrasound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512</a:t>
                      </a:r>
                      <a:r>
                        <a:rPr kumimoji="0" lang="en-US" altLang="zh-TW" sz="2000" b="1" i="0" u="none" strike="noStrike" cap="none" normalizeH="0" baseline="3000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</a:t>
                      </a: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TW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77727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546" name="Picture 84" descr="geometry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475" y="1222375"/>
            <a:ext cx="7886700" cy="472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0549" name="Text Box 5"/>
          <p:cNvSpPr txBox="1">
            <a:spLocks noChangeArrowheads="1"/>
          </p:cNvSpPr>
          <p:nvPr/>
        </p:nvSpPr>
        <p:spPr bwMode="auto">
          <a:xfrm>
            <a:off x="5768022" y="149124"/>
            <a:ext cx="4530406" cy="40011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Arial" pitchFamily="34" charset="0"/>
                <a:ea typeface="ヒラギノ角ゴ Pro W3" charset="-128"/>
              </a:rPr>
              <a:t>Flat Panel Detector (FPD) terminology</a:t>
            </a:r>
          </a:p>
        </p:txBody>
      </p:sp>
      <p:sp>
        <p:nvSpPr>
          <p:cNvPr id="620550" name="Text Box 6"/>
          <p:cNvSpPr txBox="1">
            <a:spLocks noChangeArrowheads="1"/>
          </p:cNvSpPr>
          <p:nvPr/>
        </p:nvSpPr>
        <p:spPr bwMode="auto">
          <a:xfrm>
            <a:off x="1611313" y="25401"/>
            <a:ext cx="2582862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Arial" pitchFamily="34" charset="0"/>
                <a:ea typeface="ヒラギノ角ゴ Pro W3" charset="-128"/>
              </a:rPr>
              <a:t>Digital Radiography</a:t>
            </a:r>
          </a:p>
        </p:txBody>
      </p:sp>
    </p:spTree>
    <p:extLst>
      <p:ext uri="{BB962C8B-B14F-4D97-AF65-F5344CB8AC3E}">
        <p14:creationId xmlns:p14="http://schemas.microsoft.com/office/powerpoint/2010/main" val="48897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42" name="Picture 7" descr="dels_labl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042989"/>
            <a:ext cx="7162800" cy="518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4643" name="Text Box 3"/>
          <p:cNvSpPr txBox="1">
            <a:spLocks noChangeArrowheads="1"/>
          </p:cNvSpPr>
          <p:nvPr/>
        </p:nvSpPr>
        <p:spPr bwMode="auto">
          <a:xfrm>
            <a:off x="6067620" y="28575"/>
            <a:ext cx="4543230" cy="400110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solidFill>
                  <a:srgbClr val="FF0000"/>
                </a:solidFill>
                <a:latin typeface="Arial" pitchFamily="34" charset="0"/>
                <a:ea typeface="ヒラギノ角ゴ Pro W3" charset="-128"/>
              </a:rPr>
              <a:t>Flat Panel Detector (FPD) architecture</a:t>
            </a:r>
          </a:p>
        </p:txBody>
      </p:sp>
      <p:sp>
        <p:nvSpPr>
          <p:cNvPr id="624644" name="Text Box 4"/>
          <p:cNvSpPr txBox="1">
            <a:spLocks noChangeArrowheads="1"/>
          </p:cNvSpPr>
          <p:nvPr/>
        </p:nvSpPr>
        <p:spPr bwMode="auto">
          <a:xfrm>
            <a:off x="1611313" y="25401"/>
            <a:ext cx="2582862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Arial" pitchFamily="34" charset="0"/>
                <a:ea typeface="ヒラギノ角ゴ Pro W3" charset="-128"/>
              </a:rPr>
              <a:t>Digital Radiography</a:t>
            </a:r>
          </a:p>
        </p:txBody>
      </p:sp>
    </p:spTree>
    <p:extLst>
      <p:ext uri="{BB962C8B-B14F-4D97-AF65-F5344CB8AC3E}">
        <p14:creationId xmlns:p14="http://schemas.microsoft.com/office/powerpoint/2010/main" val="303026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691" name="Picture 5" descr="GOS-sequence_absor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4" y="771526"/>
            <a:ext cx="3724275" cy="581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6692" name="Text Box 7"/>
          <p:cNvSpPr txBox="1">
            <a:spLocks noChangeArrowheads="1"/>
          </p:cNvSpPr>
          <p:nvPr/>
        </p:nvSpPr>
        <p:spPr bwMode="auto">
          <a:xfrm>
            <a:off x="1803401" y="2079626"/>
            <a:ext cx="2341563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Absorbed x-ray photons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are converted to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light photons in the</a:t>
            </a:r>
          </a:p>
          <a:p>
            <a:pPr algn="ct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Conversion Layer.</a:t>
            </a:r>
          </a:p>
        </p:txBody>
      </p:sp>
      <p:sp>
        <p:nvSpPr>
          <p:cNvPr id="626693" name="Text Box 9"/>
          <p:cNvSpPr txBox="1">
            <a:spLocks noChangeArrowheads="1"/>
          </p:cNvSpPr>
          <p:nvPr/>
        </p:nvSpPr>
        <p:spPr bwMode="auto">
          <a:xfrm>
            <a:off x="1965326" y="3175000"/>
            <a:ext cx="1990725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The light photons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transmit down to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the pixel electrodes.</a:t>
            </a:r>
          </a:p>
        </p:txBody>
      </p:sp>
      <p:grpSp>
        <p:nvGrpSpPr>
          <p:cNvPr id="626707" name="Group 19"/>
          <p:cNvGrpSpPr>
            <a:grpSpLocks/>
          </p:cNvGrpSpPr>
          <p:nvPr/>
        </p:nvGrpSpPr>
        <p:grpSpPr bwMode="auto">
          <a:xfrm>
            <a:off x="8391529" y="1143001"/>
            <a:ext cx="2197101" cy="5173663"/>
            <a:chOff x="4326" y="912"/>
            <a:chExt cx="1384" cy="3259"/>
          </a:xfrm>
        </p:grpSpPr>
        <p:pic>
          <p:nvPicPr>
            <p:cNvPr id="626694" name="Picture 20" descr="chest-fi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" y="3349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6695" name="Rectangle 21"/>
            <p:cNvSpPr>
              <a:spLocks noChangeArrowheads="1"/>
            </p:cNvSpPr>
            <p:nvPr/>
          </p:nvSpPr>
          <p:spPr bwMode="auto">
            <a:xfrm>
              <a:off x="4686" y="912"/>
              <a:ext cx="732" cy="159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  <p:pic>
          <p:nvPicPr>
            <p:cNvPr id="626696" name="Picture 14" descr="Chest-expos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" y="957"/>
              <a:ext cx="634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6697" name="Picture 16" descr="chest-scintillat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" y="1743"/>
              <a:ext cx="645" cy="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6698" name="Picture 18" descr="chest-electrica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" y="2541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6699" name="AutoShape 12"/>
            <p:cNvSpPr>
              <a:spLocks noChangeArrowheads="1"/>
            </p:cNvSpPr>
            <p:nvPr/>
          </p:nvSpPr>
          <p:spPr bwMode="auto">
            <a:xfrm flipH="1">
              <a:off x="4326" y="1500"/>
              <a:ext cx="362" cy="414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  <p:sp>
          <p:nvSpPr>
            <p:cNvPr id="81935" name="Text Box 15"/>
            <p:cNvSpPr txBox="1">
              <a:spLocks noChangeArrowheads="1"/>
            </p:cNvSpPr>
            <p:nvPr/>
          </p:nvSpPr>
          <p:spPr bwMode="auto">
            <a:xfrm>
              <a:off x="4826" y="1364"/>
              <a:ext cx="66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334FE7"/>
                  </a:solidFill>
                  <a:latin typeface="Arial" charset="0"/>
                  <a:ea typeface="ＭＳ Ｐゴシック" pitchFamily="50" charset="-128"/>
                </a:rPr>
                <a:t>X-Rays</a:t>
              </a:r>
            </a:p>
          </p:txBody>
        </p:sp>
        <p:sp>
          <p:nvSpPr>
            <p:cNvPr id="81937" name="Text Box 17"/>
            <p:cNvSpPr txBox="1">
              <a:spLocks noChangeArrowheads="1"/>
            </p:cNvSpPr>
            <p:nvPr/>
          </p:nvSpPr>
          <p:spPr bwMode="auto">
            <a:xfrm>
              <a:off x="4886" y="1787"/>
              <a:ext cx="51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21C315"/>
                  </a:solidFill>
                  <a:latin typeface="Arial" charset="0"/>
                  <a:ea typeface="ＭＳ Ｐゴシック" pitchFamily="50" charset="-128"/>
                </a:rPr>
                <a:t>Light</a:t>
              </a:r>
            </a:p>
          </p:txBody>
        </p:sp>
        <p:sp>
          <p:nvSpPr>
            <p:cNvPr id="81939" name="Text Box 19"/>
            <p:cNvSpPr txBox="1">
              <a:spLocks noChangeArrowheads="1"/>
            </p:cNvSpPr>
            <p:nvPr/>
          </p:nvSpPr>
          <p:spPr bwMode="auto">
            <a:xfrm>
              <a:off x="4757" y="3029"/>
              <a:ext cx="88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EA7D11"/>
                  </a:solidFill>
                  <a:latin typeface="Arial" charset="0"/>
                  <a:ea typeface="ＭＳ Ｐゴシック" pitchFamily="50" charset="-128"/>
                </a:rPr>
                <a:t>Electricity</a:t>
              </a:r>
            </a:p>
          </p:txBody>
        </p:sp>
        <p:sp>
          <p:nvSpPr>
            <p:cNvPr id="626703" name="Rectangle 22"/>
            <p:cNvSpPr>
              <a:spLocks noChangeArrowheads="1"/>
            </p:cNvSpPr>
            <p:nvPr/>
          </p:nvSpPr>
          <p:spPr bwMode="auto">
            <a:xfrm>
              <a:off x="4680" y="1608"/>
              <a:ext cx="56" cy="20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  <p:sp>
          <p:nvSpPr>
            <p:cNvPr id="81943" name="Text Box 23"/>
            <p:cNvSpPr txBox="1">
              <a:spLocks noChangeArrowheads="1"/>
            </p:cNvSpPr>
            <p:nvPr/>
          </p:nvSpPr>
          <p:spPr bwMode="auto">
            <a:xfrm>
              <a:off x="4695" y="3725"/>
              <a:ext cx="101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Digital</a:t>
              </a:r>
            </a:p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Radiograph</a:t>
              </a:r>
            </a:p>
          </p:txBody>
        </p:sp>
        <p:sp>
          <p:nvSpPr>
            <p:cNvPr id="626705" name="AutoShape 24"/>
            <p:cNvSpPr>
              <a:spLocks noChangeArrowheads="1"/>
            </p:cNvSpPr>
            <p:nvPr/>
          </p:nvSpPr>
          <p:spPr bwMode="auto">
            <a:xfrm rot="5400000">
              <a:off x="4926" y="1647"/>
              <a:ext cx="289" cy="144"/>
            </a:xfrm>
            <a:prstGeom prst="rightArrow">
              <a:avLst>
                <a:gd name="adj1" fmla="val 50000"/>
                <a:gd name="adj2" fmla="val 50174"/>
              </a:avLst>
            </a:prstGeom>
            <a:gradFill rotWithShape="1">
              <a:gsLst>
                <a:gs pos="0">
                  <a:srgbClr val="134E8F"/>
                </a:gs>
                <a:gs pos="100000">
                  <a:srgbClr val="46CF0F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</p:grpSp>
      <p:sp>
        <p:nvSpPr>
          <p:cNvPr id="626706" name="Text Box 28"/>
          <p:cNvSpPr txBox="1">
            <a:spLocks noChangeArrowheads="1"/>
          </p:cNvSpPr>
          <p:nvPr/>
        </p:nvSpPr>
        <p:spPr bwMode="auto">
          <a:xfrm>
            <a:off x="1909763" y="1477964"/>
            <a:ext cx="20193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u="sng">
                <a:solidFill>
                  <a:srgbClr val="104531"/>
                </a:solidFill>
              </a:rPr>
              <a:t>X-ray exposure</a:t>
            </a:r>
          </a:p>
        </p:txBody>
      </p:sp>
      <p:sp>
        <p:nvSpPr>
          <p:cNvPr id="626709" name="Text Box 21"/>
          <p:cNvSpPr txBox="1">
            <a:spLocks noChangeArrowheads="1"/>
          </p:cNvSpPr>
          <p:nvPr/>
        </p:nvSpPr>
        <p:spPr bwMode="auto">
          <a:xfrm>
            <a:off x="6153150" y="28576"/>
            <a:ext cx="4457700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104531"/>
                </a:solidFill>
                <a:latin typeface="Arial" pitchFamily="34" charset="0"/>
                <a:ea typeface="ヒラギノ角ゴ Pro W3" charset="-128"/>
              </a:rPr>
              <a:t>Flat Panel Detector (FPD) operation</a:t>
            </a:r>
          </a:p>
        </p:txBody>
      </p:sp>
      <p:sp>
        <p:nvSpPr>
          <p:cNvPr id="626710" name="Text Box 22"/>
          <p:cNvSpPr txBox="1">
            <a:spLocks noChangeArrowheads="1"/>
          </p:cNvSpPr>
          <p:nvPr/>
        </p:nvSpPr>
        <p:spPr bwMode="auto">
          <a:xfrm>
            <a:off x="1611313" y="25401"/>
            <a:ext cx="2582862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prstClr val="white"/>
                </a:solidFill>
                <a:latin typeface="Arial" pitchFamily="34" charset="0"/>
                <a:ea typeface="ヒラギノ角ゴ Pro W3" charset="-128"/>
              </a:rPr>
              <a:t>Digital Radiography</a:t>
            </a:r>
          </a:p>
        </p:txBody>
      </p:sp>
    </p:spTree>
    <p:extLst>
      <p:ext uri="{BB962C8B-B14F-4D97-AF65-F5344CB8AC3E}">
        <p14:creationId xmlns:p14="http://schemas.microsoft.com/office/powerpoint/2010/main" val="1913459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739" name="Picture 4" descr="GOS-sequence_accumul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076" y="766763"/>
            <a:ext cx="3738563" cy="582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8740" name="Text Box 5"/>
          <p:cNvSpPr txBox="1">
            <a:spLocks noChangeArrowheads="1"/>
          </p:cNvSpPr>
          <p:nvPr/>
        </p:nvSpPr>
        <p:spPr bwMode="auto">
          <a:xfrm>
            <a:off x="2051050" y="2860675"/>
            <a:ext cx="200025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The pixel electrodes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convert the light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photons to a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corresponding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electrical charge</a:t>
            </a:r>
          </a:p>
        </p:txBody>
      </p:sp>
      <p:grpSp>
        <p:nvGrpSpPr>
          <p:cNvPr id="628757" name="Group 21"/>
          <p:cNvGrpSpPr>
            <a:grpSpLocks/>
          </p:cNvGrpSpPr>
          <p:nvPr/>
        </p:nvGrpSpPr>
        <p:grpSpPr bwMode="auto">
          <a:xfrm>
            <a:off x="8391529" y="1214439"/>
            <a:ext cx="2197101" cy="5102225"/>
            <a:chOff x="4326" y="765"/>
            <a:chExt cx="1384" cy="3214"/>
          </a:xfrm>
        </p:grpSpPr>
        <p:sp>
          <p:nvSpPr>
            <p:cNvPr id="628746" name="AutoShape 29"/>
            <p:cNvSpPr>
              <a:spLocks noChangeArrowheads="1"/>
            </p:cNvSpPr>
            <p:nvPr/>
          </p:nvSpPr>
          <p:spPr bwMode="auto">
            <a:xfrm flipH="1">
              <a:off x="4326" y="2100"/>
              <a:ext cx="362" cy="414"/>
            </a:xfrm>
            <a:prstGeom prst="rightArrow">
              <a:avLst>
                <a:gd name="adj1" fmla="val 50000"/>
                <a:gd name="adj2" fmla="val 25000"/>
              </a:avLst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  <p:pic>
          <p:nvPicPr>
            <p:cNvPr id="628741" name="Picture 24" descr="chest-fi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" y="3157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28742" name="Rectangle 25"/>
            <p:cNvSpPr>
              <a:spLocks noChangeArrowheads="1"/>
            </p:cNvSpPr>
            <p:nvPr/>
          </p:nvSpPr>
          <p:spPr bwMode="auto">
            <a:xfrm>
              <a:off x="4686" y="1512"/>
              <a:ext cx="732" cy="1596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  <p:pic>
          <p:nvPicPr>
            <p:cNvPr id="628743" name="Picture 26" descr="Chest-expos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" y="765"/>
              <a:ext cx="634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8744" name="Picture 27" descr="chest-scintillat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" y="1551"/>
              <a:ext cx="645" cy="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8745" name="Picture 28" descr="chest-electrica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" y="2349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74" name="Text Box 30"/>
            <p:cNvSpPr txBox="1">
              <a:spLocks noChangeArrowheads="1"/>
            </p:cNvSpPr>
            <p:nvPr/>
          </p:nvSpPr>
          <p:spPr bwMode="auto">
            <a:xfrm>
              <a:off x="4826" y="1172"/>
              <a:ext cx="66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334FE7"/>
                  </a:solidFill>
                  <a:latin typeface="Arial" charset="0"/>
                  <a:ea typeface="ＭＳ Ｐゴシック" pitchFamily="50" charset="-128"/>
                </a:rPr>
                <a:t>X-Rays</a:t>
              </a:r>
            </a:p>
          </p:txBody>
        </p:sp>
        <p:sp>
          <p:nvSpPr>
            <p:cNvPr id="82975" name="Text Box 31"/>
            <p:cNvSpPr txBox="1">
              <a:spLocks noChangeArrowheads="1"/>
            </p:cNvSpPr>
            <p:nvPr/>
          </p:nvSpPr>
          <p:spPr bwMode="auto">
            <a:xfrm>
              <a:off x="4886" y="1595"/>
              <a:ext cx="51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21C315"/>
                  </a:solidFill>
                  <a:latin typeface="Arial" charset="0"/>
                  <a:ea typeface="ＭＳ Ｐゴシック" pitchFamily="50" charset="-128"/>
                </a:rPr>
                <a:t>Light</a:t>
              </a:r>
            </a:p>
          </p:txBody>
        </p:sp>
        <p:sp>
          <p:nvSpPr>
            <p:cNvPr id="82976" name="Text Box 32"/>
            <p:cNvSpPr txBox="1">
              <a:spLocks noChangeArrowheads="1"/>
            </p:cNvSpPr>
            <p:nvPr/>
          </p:nvSpPr>
          <p:spPr bwMode="auto">
            <a:xfrm>
              <a:off x="4757" y="2837"/>
              <a:ext cx="88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EA7D11"/>
                  </a:solidFill>
                  <a:latin typeface="Arial" charset="0"/>
                  <a:ea typeface="ＭＳ Ｐゴシック" pitchFamily="50" charset="-128"/>
                </a:rPr>
                <a:t>Electricity</a:t>
              </a:r>
            </a:p>
          </p:txBody>
        </p:sp>
        <p:sp>
          <p:nvSpPr>
            <p:cNvPr id="628750" name="Rectangle 33"/>
            <p:cNvSpPr>
              <a:spLocks noChangeArrowheads="1"/>
            </p:cNvSpPr>
            <p:nvPr/>
          </p:nvSpPr>
          <p:spPr bwMode="auto">
            <a:xfrm>
              <a:off x="4680" y="2208"/>
              <a:ext cx="44" cy="201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  <p:sp>
          <p:nvSpPr>
            <p:cNvPr id="82978" name="Text Box 34"/>
            <p:cNvSpPr txBox="1">
              <a:spLocks noChangeArrowheads="1"/>
            </p:cNvSpPr>
            <p:nvPr/>
          </p:nvSpPr>
          <p:spPr bwMode="auto">
            <a:xfrm>
              <a:off x="4695" y="3533"/>
              <a:ext cx="101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Digital</a:t>
              </a:r>
            </a:p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Radiograph</a:t>
              </a:r>
            </a:p>
          </p:txBody>
        </p:sp>
        <p:sp>
          <p:nvSpPr>
            <p:cNvPr id="628752" name="AutoShape 36"/>
            <p:cNvSpPr>
              <a:spLocks noChangeArrowheads="1"/>
            </p:cNvSpPr>
            <p:nvPr/>
          </p:nvSpPr>
          <p:spPr bwMode="auto">
            <a:xfrm rot="5400000">
              <a:off x="4923" y="2259"/>
              <a:ext cx="289" cy="144"/>
            </a:xfrm>
            <a:prstGeom prst="rightArrow">
              <a:avLst>
                <a:gd name="adj1" fmla="val 50000"/>
                <a:gd name="adj2" fmla="val 50174"/>
              </a:avLst>
            </a:prstGeom>
            <a:gradFill rotWithShape="1">
              <a:gsLst>
                <a:gs pos="0">
                  <a:srgbClr val="46CF0F"/>
                </a:gs>
                <a:gs pos="100000">
                  <a:srgbClr val="FF9900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</p:grpSp>
      <p:sp>
        <p:nvSpPr>
          <p:cNvPr id="628753" name="Text Box 37"/>
          <p:cNvSpPr txBox="1">
            <a:spLocks noChangeArrowheads="1"/>
          </p:cNvSpPr>
          <p:nvPr/>
        </p:nvSpPr>
        <p:spPr bwMode="auto">
          <a:xfrm>
            <a:off x="1757364" y="1477964"/>
            <a:ext cx="2809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u="sng">
                <a:solidFill>
                  <a:srgbClr val="104531"/>
                </a:solidFill>
              </a:rPr>
              <a:t>Charge Accumulation</a:t>
            </a:r>
          </a:p>
        </p:txBody>
      </p:sp>
      <p:sp>
        <p:nvSpPr>
          <p:cNvPr id="628755" name="Text Box 19"/>
          <p:cNvSpPr txBox="1">
            <a:spLocks noChangeArrowheads="1"/>
          </p:cNvSpPr>
          <p:nvPr/>
        </p:nvSpPr>
        <p:spPr bwMode="auto">
          <a:xfrm>
            <a:off x="6153150" y="28576"/>
            <a:ext cx="4457700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104531"/>
                </a:solidFill>
                <a:latin typeface="Arial" pitchFamily="34" charset="0"/>
                <a:ea typeface="ヒラギノ角ゴ Pro W3" charset="-128"/>
              </a:rPr>
              <a:t>Flat Panel Detector (FPD) operation</a:t>
            </a:r>
          </a:p>
        </p:txBody>
      </p:sp>
      <p:sp>
        <p:nvSpPr>
          <p:cNvPr id="628756" name="Text Box 20"/>
          <p:cNvSpPr txBox="1">
            <a:spLocks noChangeArrowheads="1"/>
          </p:cNvSpPr>
          <p:nvPr/>
        </p:nvSpPr>
        <p:spPr bwMode="auto">
          <a:xfrm>
            <a:off x="1611313" y="25401"/>
            <a:ext cx="2582862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prstClr val="white"/>
                </a:solidFill>
                <a:latin typeface="Arial" pitchFamily="34" charset="0"/>
                <a:ea typeface="ヒラギノ角ゴ Pro W3" charset="-128"/>
              </a:rPr>
              <a:t>Digital Radiography</a:t>
            </a:r>
          </a:p>
        </p:txBody>
      </p:sp>
    </p:spTree>
    <p:extLst>
      <p:ext uri="{BB962C8B-B14F-4D97-AF65-F5344CB8AC3E}">
        <p14:creationId xmlns:p14="http://schemas.microsoft.com/office/powerpoint/2010/main" val="323357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791" name="Picture 4" descr="GOS-sequence_read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1" y="757238"/>
            <a:ext cx="3724275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0792" name="Text Box 5"/>
          <p:cNvSpPr txBox="1">
            <a:spLocks noChangeArrowheads="1"/>
          </p:cNvSpPr>
          <p:nvPr/>
        </p:nvSpPr>
        <p:spPr bwMode="auto">
          <a:xfrm>
            <a:off x="1771650" y="3117850"/>
            <a:ext cx="2387600" cy="131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The TFTs are turned on,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coupling the electrical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charge from each pixel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electrode to the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104531"/>
                </a:solidFill>
              </a:rPr>
              <a:t>digitization electronics</a:t>
            </a:r>
          </a:p>
        </p:txBody>
      </p:sp>
      <p:sp>
        <p:nvSpPr>
          <p:cNvPr id="630793" name="Text Box 8"/>
          <p:cNvSpPr txBox="1">
            <a:spLocks noChangeArrowheads="1"/>
          </p:cNvSpPr>
          <p:nvPr/>
        </p:nvSpPr>
        <p:spPr bwMode="auto">
          <a:xfrm>
            <a:off x="1697039" y="4794251"/>
            <a:ext cx="2574925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</a:rPr>
              <a:t>The digitization electronics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</a:rPr>
              <a:t>converts each electrical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</a:rPr>
              <a:t>charge to a corresponding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prstClr val="white"/>
                </a:solidFill>
              </a:rPr>
              <a:t>pixel value</a:t>
            </a:r>
          </a:p>
        </p:txBody>
      </p:sp>
      <p:grpSp>
        <p:nvGrpSpPr>
          <p:cNvPr id="630804" name="Group 20"/>
          <p:cNvGrpSpPr>
            <a:grpSpLocks/>
          </p:cNvGrpSpPr>
          <p:nvPr/>
        </p:nvGrpSpPr>
        <p:grpSpPr bwMode="auto">
          <a:xfrm>
            <a:off x="8391529" y="1214438"/>
            <a:ext cx="2197101" cy="5102224"/>
            <a:chOff x="4326" y="957"/>
            <a:chExt cx="1384" cy="3214"/>
          </a:xfrm>
        </p:grpSpPr>
        <p:grpSp>
          <p:nvGrpSpPr>
            <p:cNvPr id="630786" name="Group 25"/>
            <p:cNvGrpSpPr>
              <a:grpSpLocks/>
            </p:cNvGrpSpPr>
            <p:nvPr/>
          </p:nvGrpSpPr>
          <p:grpSpPr bwMode="auto">
            <a:xfrm>
              <a:off x="4326" y="2502"/>
              <a:ext cx="1092" cy="1596"/>
              <a:chOff x="4326" y="2496"/>
              <a:chExt cx="1092" cy="1596"/>
            </a:xfrm>
          </p:grpSpPr>
          <p:sp>
            <p:nvSpPr>
              <p:cNvPr id="630787" name="Rectangle 14"/>
              <p:cNvSpPr>
                <a:spLocks noChangeArrowheads="1"/>
              </p:cNvSpPr>
              <p:nvPr/>
            </p:nvSpPr>
            <p:spPr bwMode="auto">
              <a:xfrm>
                <a:off x="4686" y="2496"/>
                <a:ext cx="732" cy="159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  <p:sp>
            <p:nvSpPr>
              <p:cNvPr id="630788" name="AutoShape 18"/>
              <p:cNvSpPr>
                <a:spLocks noChangeArrowheads="1"/>
              </p:cNvSpPr>
              <p:nvPr/>
            </p:nvSpPr>
            <p:spPr bwMode="auto">
              <a:xfrm flipH="1">
                <a:off x="4326" y="3084"/>
                <a:ext cx="362" cy="414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  <p:sp>
            <p:nvSpPr>
              <p:cNvPr id="630789" name="Rectangle 22"/>
              <p:cNvSpPr>
                <a:spLocks noChangeArrowheads="1"/>
              </p:cNvSpPr>
              <p:nvPr/>
            </p:nvSpPr>
            <p:spPr bwMode="auto">
              <a:xfrm>
                <a:off x="4680" y="3192"/>
                <a:ext cx="56" cy="201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</p:grpSp>
        <p:pic>
          <p:nvPicPr>
            <p:cNvPr id="630794" name="Picture 13" descr="chest-fi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" y="3349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5" name="Picture 15" descr="Chest-expos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" y="957"/>
              <a:ext cx="634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6" name="Picture 16" descr="chest-scintillat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" y="1743"/>
              <a:ext cx="645" cy="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7" name="Picture 17" descr="chest-electrica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" y="2541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87" name="Text Box 19"/>
            <p:cNvSpPr txBox="1">
              <a:spLocks noChangeArrowheads="1"/>
            </p:cNvSpPr>
            <p:nvPr/>
          </p:nvSpPr>
          <p:spPr bwMode="auto">
            <a:xfrm>
              <a:off x="4826" y="1364"/>
              <a:ext cx="66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334FE7"/>
                  </a:solidFill>
                  <a:latin typeface="Arial" charset="0"/>
                  <a:ea typeface="ＭＳ Ｐゴシック" pitchFamily="50" charset="-128"/>
                </a:rPr>
                <a:t>X-Rays</a:t>
              </a:r>
            </a:p>
          </p:txBody>
        </p:sp>
        <p:sp>
          <p:nvSpPr>
            <p:cNvPr id="83988" name="Text Box 20"/>
            <p:cNvSpPr txBox="1">
              <a:spLocks noChangeArrowheads="1"/>
            </p:cNvSpPr>
            <p:nvPr/>
          </p:nvSpPr>
          <p:spPr bwMode="auto">
            <a:xfrm>
              <a:off x="4886" y="1787"/>
              <a:ext cx="51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21C315"/>
                  </a:solidFill>
                  <a:latin typeface="Arial" charset="0"/>
                  <a:ea typeface="ＭＳ Ｐゴシック" pitchFamily="50" charset="-128"/>
                </a:rPr>
                <a:t>Light</a:t>
              </a:r>
            </a:p>
          </p:txBody>
        </p:sp>
        <p:sp>
          <p:nvSpPr>
            <p:cNvPr id="83989" name="Text Box 21"/>
            <p:cNvSpPr txBox="1">
              <a:spLocks noChangeArrowheads="1"/>
            </p:cNvSpPr>
            <p:nvPr/>
          </p:nvSpPr>
          <p:spPr bwMode="auto">
            <a:xfrm>
              <a:off x="4757" y="3029"/>
              <a:ext cx="88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EA7D11"/>
                  </a:solidFill>
                  <a:latin typeface="Arial" charset="0"/>
                  <a:ea typeface="ＭＳ Ｐゴシック" pitchFamily="50" charset="-128"/>
                </a:rPr>
                <a:t>Electricity</a:t>
              </a:r>
            </a:p>
          </p:txBody>
        </p:sp>
        <p:sp>
          <p:nvSpPr>
            <p:cNvPr id="83991" name="Text Box 23"/>
            <p:cNvSpPr txBox="1">
              <a:spLocks noChangeArrowheads="1"/>
            </p:cNvSpPr>
            <p:nvPr/>
          </p:nvSpPr>
          <p:spPr bwMode="auto">
            <a:xfrm>
              <a:off x="4695" y="3725"/>
              <a:ext cx="101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Digital</a:t>
              </a:r>
            </a:p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Radiograph</a:t>
              </a:r>
            </a:p>
          </p:txBody>
        </p:sp>
        <p:sp>
          <p:nvSpPr>
            <p:cNvPr id="630802" name="AutoShape 26"/>
            <p:cNvSpPr>
              <a:spLocks noChangeArrowheads="1"/>
            </p:cNvSpPr>
            <p:nvPr/>
          </p:nvSpPr>
          <p:spPr bwMode="auto">
            <a:xfrm rot="5400000">
              <a:off x="4917" y="3300"/>
              <a:ext cx="289" cy="144"/>
            </a:xfrm>
            <a:prstGeom prst="rightArrow">
              <a:avLst>
                <a:gd name="adj1" fmla="val 50000"/>
                <a:gd name="adj2" fmla="val 50174"/>
              </a:avLst>
            </a:prstGeom>
            <a:gradFill rotWithShape="1">
              <a:gsLst>
                <a:gs pos="0">
                  <a:srgbClr val="FF9900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</p:grpSp>
      <p:sp>
        <p:nvSpPr>
          <p:cNvPr id="630803" name="Text Box 27"/>
          <p:cNvSpPr txBox="1">
            <a:spLocks noChangeArrowheads="1"/>
          </p:cNvSpPr>
          <p:nvPr/>
        </p:nvSpPr>
        <p:spPr bwMode="auto">
          <a:xfrm>
            <a:off x="2366964" y="1477964"/>
            <a:ext cx="12017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u="sng">
                <a:solidFill>
                  <a:srgbClr val="104531"/>
                </a:solidFill>
              </a:rPr>
              <a:t>Readout</a:t>
            </a:r>
          </a:p>
        </p:txBody>
      </p:sp>
      <p:sp>
        <p:nvSpPr>
          <p:cNvPr id="630805" name="Text Box 21"/>
          <p:cNvSpPr txBox="1">
            <a:spLocks noChangeArrowheads="1"/>
          </p:cNvSpPr>
          <p:nvPr/>
        </p:nvSpPr>
        <p:spPr bwMode="auto">
          <a:xfrm>
            <a:off x="6153150" y="28576"/>
            <a:ext cx="4457700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104531"/>
                </a:solidFill>
                <a:latin typeface="Arial" pitchFamily="34" charset="0"/>
                <a:ea typeface="ヒラギノ角ゴ Pro W3" charset="-128"/>
              </a:rPr>
              <a:t>Flat Panel Detector (FPD) operation</a:t>
            </a:r>
          </a:p>
        </p:txBody>
      </p:sp>
      <p:sp>
        <p:nvSpPr>
          <p:cNvPr id="630806" name="Text Box 22"/>
          <p:cNvSpPr txBox="1">
            <a:spLocks noChangeArrowheads="1"/>
          </p:cNvSpPr>
          <p:nvPr/>
        </p:nvSpPr>
        <p:spPr bwMode="auto">
          <a:xfrm>
            <a:off x="1611313" y="25401"/>
            <a:ext cx="2582862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prstClr val="white"/>
                </a:solidFill>
                <a:latin typeface="Arial" pitchFamily="34" charset="0"/>
                <a:ea typeface="ヒラギノ角ゴ Pro W3" charset="-128"/>
              </a:rPr>
              <a:t>Digital Radiography</a:t>
            </a:r>
          </a:p>
        </p:txBody>
      </p:sp>
    </p:spTree>
    <p:extLst>
      <p:ext uri="{BB962C8B-B14F-4D97-AF65-F5344CB8AC3E}">
        <p14:creationId xmlns:p14="http://schemas.microsoft.com/office/powerpoint/2010/main" val="4080837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4" t="53542" r="9414" b="19167"/>
          <a:stretch/>
        </p:blipFill>
        <p:spPr>
          <a:xfrm>
            <a:off x="8232881" y="3757613"/>
            <a:ext cx="2654196" cy="148589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5" r="35430"/>
          <a:stretch/>
        </p:blipFill>
        <p:spPr>
          <a:xfrm>
            <a:off x="128587" y="-457202"/>
            <a:ext cx="7872414" cy="630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2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791" name="Picture 4" descr="GOS-sequence_read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1" y="757238"/>
            <a:ext cx="3724275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0792" name="Text Box 5"/>
          <p:cNvSpPr txBox="1">
            <a:spLocks noChangeArrowheads="1"/>
          </p:cNvSpPr>
          <p:nvPr/>
        </p:nvSpPr>
        <p:spPr bwMode="auto">
          <a:xfrm>
            <a:off x="431008" y="1521966"/>
            <a:ext cx="334644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04531"/>
                </a:solidFill>
              </a:rPr>
              <a:t>The TFTs are turned </a:t>
            </a:r>
            <a:r>
              <a:rPr lang="en-US" sz="1600" dirty="0" smtClean="0">
                <a:solidFill>
                  <a:srgbClr val="104531"/>
                </a:solidFill>
              </a:rPr>
              <a:t>on, coupling </a:t>
            </a:r>
            <a:r>
              <a:rPr lang="en-US" sz="1600" dirty="0">
                <a:solidFill>
                  <a:srgbClr val="104531"/>
                </a:solidFill>
              </a:rPr>
              <a:t>the </a:t>
            </a:r>
            <a:r>
              <a:rPr lang="en-US" sz="1600" dirty="0" smtClean="0">
                <a:solidFill>
                  <a:srgbClr val="104531"/>
                </a:solidFill>
              </a:rPr>
              <a:t>electrical charge </a:t>
            </a:r>
            <a:r>
              <a:rPr lang="en-US" sz="1600" dirty="0">
                <a:solidFill>
                  <a:srgbClr val="104531"/>
                </a:solidFill>
              </a:rPr>
              <a:t>from each </a:t>
            </a:r>
            <a:r>
              <a:rPr lang="en-US" sz="1600" dirty="0" smtClean="0">
                <a:solidFill>
                  <a:srgbClr val="104531"/>
                </a:solidFill>
              </a:rPr>
              <a:t>pixel electrode </a:t>
            </a:r>
            <a:r>
              <a:rPr lang="en-US" sz="1600" dirty="0">
                <a:solidFill>
                  <a:srgbClr val="104531"/>
                </a:solidFill>
              </a:rPr>
              <a:t>to </a:t>
            </a:r>
            <a:r>
              <a:rPr lang="en-US" sz="1600" dirty="0" smtClean="0">
                <a:solidFill>
                  <a:srgbClr val="104531"/>
                </a:solidFill>
              </a:rPr>
              <a:t>the digitization </a:t>
            </a:r>
            <a:r>
              <a:rPr lang="en-US" sz="1600" dirty="0">
                <a:solidFill>
                  <a:srgbClr val="104531"/>
                </a:solidFill>
              </a:rPr>
              <a:t>electronics</a:t>
            </a:r>
          </a:p>
        </p:txBody>
      </p:sp>
      <p:grpSp>
        <p:nvGrpSpPr>
          <p:cNvPr id="630804" name="Group 20"/>
          <p:cNvGrpSpPr>
            <a:grpSpLocks/>
          </p:cNvGrpSpPr>
          <p:nvPr/>
        </p:nvGrpSpPr>
        <p:grpSpPr bwMode="auto">
          <a:xfrm>
            <a:off x="8391529" y="1214438"/>
            <a:ext cx="2197101" cy="5102224"/>
            <a:chOff x="4326" y="957"/>
            <a:chExt cx="1384" cy="3214"/>
          </a:xfrm>
        </p:grpSpPr>
        <p:grpSp>
          <p:nvGrpSpPr>
            <p:cNvPr id="630786" name="Group 25"/>
            <p:cNvGrpSpPr>
              <a:grpSpLocks/>
            </p:cNvGrpSpPr>
            <p:nvPr/>
          </p:nvGrpSpPr>
          <p:grpSpPr bwMode="auto">
            <a:xfrm>
              <a:off x="4326" y="2502"/>
              <a:ext cx="1092" cy="1596"/>
              <a:chOff x="4326" y="2496"/>
              <a:chExt cx="1092" cy="1596"/>
            </a:xfrm>
          </p:grpSpPr>
          <p:sp>
            <p:nvSpPr>
              <p:cNvPr id="630787" name="Rectangle 14"/>
              <p:cNvSpPr>
                <a:spLocks noChangeArrowheads="1"/>
              </p:cNvSpPr>
              <p:nvPr/>
            </p:nvSpPr>
            <p:spPr bwMode="auto">
              <a:xfrm>
                <a:off x="4686" y="2496"/>
                <a:ext cx="732" cy="159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  <p:sp>
            <p:nvSpPr>
              <p:cNvPr id="630788" name="AutoShape 18"/>
              <p:cNvSpPr>
                <a:spLocks noChangeArrowheads="1"/>
              </p:cNvSpPr>
              <p:nvPr/>
            </p:nvSpPr>
            <p:spPr bwMode="auto">
              <a:xfrm flipH="1">
                <a:off x="4326" y="3084"/>
                <a:ext cx="362" cy="414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  <p:sp>
            <p:nvSpPr>
              <p:cNvPr id="630789" name="Rectangle 22"/>
              <p:cNvSpPr>
                <a:spLocks noChangeArrowheads="1"/>
              </p:cNvSpPr>
              <p:nvPr/>
            </p:nvSpPr>
            <p:spPr bwMode="auto">
              <a:xfrm>
                <a:off x="4680" y="3192"/>
                <a:ext cx="56" cy="201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</p:grpSp>
        <p:pic>
          <p:nvPicPr>
            <p:cNvPr id="630794" name="Picture 13" descr="chest-fi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" y="3349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5" name="Picture 15" descr="Chest-expos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" y="957"/>
              <a:ext cx="634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6" name="Picture 16" descr="chest-scintillat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" y="1743"/>
              <a:ext cx="645" cy="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7" name="Picture 17" descr="chest-electrica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" y="2541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87" name="Text Box 19"/>
            <p:cNvSpPr txBox="1">
              <a:spLocks noChangeArrowheads="1"/>
            </p:cNvSpPr>
            <p:nvPr/>
          </p:nvSpPr>
          <p:spPr bwMode="auto">
            <a:xfrm>
              <a:off x="4826" y="1364"/>
              <a:ext cx="66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334FE7"/>
                  </a:solidFill>
                  <a:latin typeface="Arial" charset="0"/>
                  <a:ea typeface="ＭＳ Ｐゴシック" pitchFamily="50" charset="-128"/>
                </a:rPr>
                <a:t>X-Rays</a:t>
              </a:r>
            </a:p>
          </p:txBody>
        </p:sp>
        <p:sp>
          <p:nvSpPr>
            <p:cNvPr id="83988" name="Text Box 20"/>
            <p:cNvSpPr txBox="1">
              <a:spLocks noChangeArrowheads="1"/>
            </p:cNvSpPr>
            <p:nvPr/>
          </p:nvSpPr>
          <p:spPr bwMode="auto">
            <a:xfrm>
              <a:off x="4886" y="1787"/>
              <a:ext cx="51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21C315"/>
                  </a:solidFill>
                  <a:latin typeface="Arial" charset="0"/>
                  <a:ea typeface="ＭＳ Ｐゴシック" pitchFamily="50" charset="-128"/>
                </a:rPr>
                <a:t>Light</a:t>
              </a:r>
            </a:p>
          </p:txBody>
        </p:sp>
        <p:sp>
          <p:nvSpPr>
            <p:cNvPr id="83989" name="Text Box 21"/>
            <p:cNvSpPr txBox="1">
              <a:spLocks noChangeArrowheads="1"/>
            </p:cNvSpPr>
            <p:nvPr/>
          </p:nvSpPr>
          <p:spPr bwMode="auto">
            <a:xfrm>
              <a:off x="4757" y="3029"/>
              <a:ext cx="88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EA7D11"/>
                  </a:solidFill>
                  <a:latin typeface="Arial" charset="0"/>
                  <a:ea typeface="ＭＳ Ｐゴシック" pitchFamily="50" charset="-128"/>
                </a:rPr>
                <a:t>Electricity</a:t>
              </a:r>
            </a:p>
          </p:txBody>
        </p:sp>
        <p:sp>
          <p:nvSpPr>
            <p:cNvPr id="83991" name="Text Box 23"/>
            <p:cNvSpPr txBox="1">
              <a:spLocks noChangeArrowheads="1"/>
            </p:cNvSpPr>
            <p:nvPr/>
          </p:nvSpPr>
          <p:spPr bwMode="auto">
            <a:xfrm>
              <a:off x="4695" y="3725"/>
              <a:ext cx="101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Digital</a:t>
              </a:r>
            </a:p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Radiograph</a:t>
              </a:r>
            </a:p>
          </p:txBody>
        </p:sp>
        <p:sp>
          <p:nvSpPr>
            <p:cNvPr id="630802" name="AutoShape 26"/>
            <p:cNvSpPr>
              <a:spLocks noChangeArrowheads="1"/>
            </p:cNvSpPr>
            <p:nvPr/>
          </p:nvSpPr>
          <p:spPr bwMode="auto">
            <a:xfrm rot="5400000">
              <a:off x="4917" y="3300"/>
              <a:ext cx="289" cy="144"/>
            </a:xfrm>
            <a:prstGeom prst="rightArrow">
              <a:avLst>
                <a:gd name="adj1" fmla="val 50000"/>
                <a:gd name="adj2" fmla="val 50174"/>
              </a:avLst>
            </a:prstGeom>
            <a:gradFill rotWithShape="1">
              <a:gsLst>
                <a:gs pos="0">
                  <a:srgbClr val="FF9900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</p:grpSp>
      <p:sp>
        <p:nvSpPr>
          <p:cNvPr id="630803" name="Text Box 27"/>
          <p:cNvSpPr txBox="1">
            <a:spLocks noChangeArrowheads="1"/>
          </p:cNvSpPr>
          <p:nvPr/>
        </p:nvSpPr>
        <p:spPr bwMode="auto">
          <a:xfrm>
            <a:off x="1503361" y="643508"/>
            <a:ext cx="11544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u="sng" dirty="0">
                <a:solidFill>
                  <a:srgbClr val="FF0000"/>
                </a:solidFill>
              </a:rPr>
              <a:t>Readout</a:t>
            </a:r>
          </a:p>
        </p:txBody>
      </p:sp>
      <p:sp>
        <p:nvSpPr>
          <p:cNvPr id="630805" name="Text Box 21"/>
          <p:cNvSpPr txBox="1">
            <a:spLocks noChangeArrowheads="1"/>
          </p:cNvSpPr>
          <p:nvPr/>
        </p:nvSpPr>
        <p:spPr bwMode="auto">
          <a:xfrm>
            <a:off x="6153150" y="28576"/>
            <a:ext cx="4457700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104531"/>
                </a:solidFill>
                <a:latin typeface="Arial" pitchFamily="34" charset="0"/>
                <a:ea typeface="ヒラギノ角ゴ Pro W3" charset="-128"/>
              </a:rPr>
              <a:t>Flat Panel Detector (FPD) operation</a:t>
            </a:r>
          </a:p>
        </p:txBody>
      </p:sp>
      <p:sp>
        <p:nvSpPr>
          <p:cNvPr id="630806" name="Text Box 22"/>
          <p:cNvSpPr txBox="1">
            <a:spLocks noChangeArrowheads="1"/>
          </p:cNvSpPr>
          <p:nvPr/>
        </p:nvSpPr>
        <p:spPr bwMode="auto">
          <a:xfrm>
            <a:off x="1611313" y="25401"/>
            <a:ext cx="2582862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Arial" pitchFamily="34" charset="0"/>
                <a:ea typeface="ヒラギノ角ゴ Pro W3" charset="-128"/>
              </a:rPr>
              <a:t>Digital Radiography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9" y="3077532"/>
            <a:ext cx="2709619" cy="30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5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791" name="Picture 4" descr="GOS-sequence_read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1" y="757238"/>
            <a:ext cx="3724275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0792" name="Text Box 5"/>
          <p:cNvSpPr txBox="1">
            <a:spLocks noChangeArrowheads="1"/>
          </p:cNvSpPr>
          <p:nvPr/>
        </p:nvSpPr>
        <p:spPr bwMode="auto">
          <a:xfrm>
            <a:off x="431008" y="1521966"/>
            <a:ext cx="334644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04531"/>
                </a:solidFill>
              </a:rPr>
              <a:t>The TFTs are turned </a:t>
            </a:r>
            <a:r>
              <a:rPr lang="en-US" sz="1600" dirty="0" smtClean="0">
                <a:solidFill>
                  <a:srgbClr val="104531"/>
                </a:solidFill>
              </a:rPr>
              <a:t>on, coupling </a:t>
            </a:r>
            <a:r>
              <a:rPr lang="en-US" sz="1600" dirty="0">
                <a:solidFill>
                  <a:srgbClr val="104531"/>
                </a:solidFill>
              </a:rPr>
              <a:t>the </a:t>
            </a:r>
            <a:r>
              <a:rPr lang="en-US" sz="1600" dirty="0" smtClean="0">
                <a:solidFill>
                  <a:srgbClr val="104531"/>
                </a:solidFill>
              </a:rPr>
              <a:t>electrical charge </a:t>
            </a:r>
            <a:r>
              <a:rPr lang="en-US" sz="1600" dirty="0">
                <a:solidFill>
                  <a:srgbClr val="104531"/>
                </a:solidFill>
              </a:rPr>
              <a:t>from each </a:t>
            </a:r>
            <a:r>
              <a:rPr lang="en-US" sz="1600" dirty="0" smtClean="0">
                <a:solidFill>
                  <a:srgbClr val="104531"/>
                </a:solidFill>
              </a:rPr>
              <a:t>pixel electrode </a:t>
            </a:r>
            <a:r>
              <a:rPr lang="en-US" sz="1600" dirty="0">
                <a:solidFill>
                  <a:srgbClr val="104531"/>
                </a:solidFill>
              </a:rPr>
              <a:t>to </a:t>
            </a:r>
            <a:r>
              <a:rPr lang="en-US" sz="1600" dirty="0" smtClean="0">
                <a:solidFill>
                  <a:srgbClr val="104531"/>
                </a:solidFill>
              </a:rPr>
              <a:t>the digitization </a:t>
            </a:r>
            <a:r>
              <a:rPr lang="en-US" sz="1600" dirty="0">
                <a:solidFill>
                  <a:srgbClr val="104531"/>
                </a:solidFill>
              </a:rPr>
              <a:t>electronics</a:t>
            </a:r>
          </a:p>
        </p:txBody>
      </p:sp>
      <p:grpSp>
        <p:nvGrpSpPr>
          <p:cNvPr id="630804" name="Group 20"/>
          <p:cNvGrpSpPr>
            <a:grpSpLocks/>
          </p:cNvGrpSpPr>
          <p:nvPr/>
        </p:nvGrpSpPr>
        <p:grpSpPr bwMode="auto">
          <a:xfrm>
            <a:off x="8391529" y="1214438"/>
            <a:ext cx="2197101" cy="5102224"/>
            <a:chOff x="4326" y="957"/>
            <a:chExt cx="1384" cy="3214"/>
          </a:xfrm>
        </p:grpSpPr>
        <p:grpSp>
          <p:nvGrpSpPr>
            <p:cNvPr id="630786" name="Group 25"/>
            <p:cNvGrpSpPr>
              <a:grpSpLocks/>
            </p:cNvGrpSpPr>
            <p:nvPr/>
          </p:nvGrpSpPr>
          <p:grpSpPr bwMode="auto">
            <a:xfrm>
              <a:off x="4326" y="2502"/>
              <a:ext cx="1092" cy="1596"/>
              <a:chOff x="4326" y="2496"/>
              <a:chExt cx="1092" cy="1596"/>
            </a:xfrm>
          </p:grpSpPr>
          <p:sp>
            <p:nvSpPr>
              <p:cNvPr id="630787" name="Rectangle 14"/>
              <p:cNvSpPr>
                <a:spLocks noChangeArrowheads="1"/>
              </p:cNvSpPr>
              <p:nvPr/>
            </p:nvSpPr>
            <p:spPr bwMode="auto">
              <a:xfrm>
                <a:off x="4686" y="2496"/>
                <a:ext cx="732" cy="159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  <p:sp>
            <p:nvSpPr>
              <p:cNvPr id="630788" name="AutoShape 18"/>
              <p:cNvSpPr>
                <a:spLocks noChangeArrowheads="1"/>
              </p:cNvSpPr>
              <p:nvPr/>
            </p:nvSpPr>
            <p:spPr bwMode="auto">
              <a:xfrm flipH="1">
                <a:off x="4326" y="3084"/>
                <a:ext cx="362" cy="414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  <p:sp>
            <p:nvSpPr>
              <p:cNvPr id="630789" name="Rectangle 22"/>
              <p:cNvSpPr>
                <a:spLocks noChangeArrowheads="1"/>
              </p:cNvSpPr>
              <p:nvPr/>
            </p:nvSpPr>
            <p:spPr bwMode="auto">
              <a:xfrm>
                <a:off x="4680" y="3192"/>
                <a:ext cx="56" cy="201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</p:grpSp>
        <p:pic>
          <p:nvPicPr>
            <p:cNvPr id="630794" name="Picture 13" descr="chest-fi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" y="3349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5" name="Picture 15" descr="Chest-expos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" y="957"/>
              <a:ext cx="634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6" name="Picture 16" descr="chest-scintillat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" y="1743"/>
              <a:ext cx="645" cy="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7" name="Picture 17" descr="chest-electrica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" y="2541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87" name="Text Box 19"/>
            <p:cNvSpPr txBox="1">
              <a:spLocks noChangeArrowheads="1"/>
            </p:cNvSpPr>
            <p:nvPr/>
          </p:nvSpPr>
          <p:spPr bwMode="auto">
            <a:xfrm>
              <a:off x="4826" y="1364"/>
              <a:ext cx="66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334FE7"/>
                  </a:solidFill>
                  <a:latin typeface="Arial" charset="0"/>
                  <a:ea typeface="ＭＳ Ｐゴシック" pitchFamily="50" charset="-128"/>
                </a:rPr>
                <a:t>X-Rays</a:t>
              </a:r>
            </a:p>
          </p:txBody>
        </p:sp>
        <p:sp>
          <p:nvSpPr>
            <p:cNvPr id="83988" name="Text Box 20"/>
            <p:cNvSpPr txBox="1">
              <a:spLocks noChangeArrowheads="1"/>
            </p:cNvSpPr>
            <p:nvPr/>
          </p:nvSpPr>
          <p:spPr bwMode="auto">
            <a:xfrm>
              <a:off x="4886" y="1787"/>
              <a:ext cx="51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21C315"/>
                  </a:solidFill>
                  <a:latin typeface="Arial" charset="0"/>
                  <a:ea typeface="ＭＳ Ｐゴシック" pitchFamily="50" charset="-128"/>
                </a:rPr>
                <a:t>Light</a:t>
              </a:r>
            </a:p>
          </p:txBody>
        </p:sp>
        <p:sp>
          <p:nvSpPr>
            <p:cNvPr id="83989" name="Text Box 21"/>
            <p:cNvSpPr txBox="1">
              <a:spLocks noChangeArrowheads="1"/>
            </p:cNvSpPr>
            <p:nvPr/>
          </p:nvSpPr>
          <p:spPr bwMode="auto">
            <a:xfrm>
              <a:off x="4757" y="3029"/>
              <a:ext cx="88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EA7D11"/>
                  </a:solidFill>
                  <a:latin typeface="Arial" charset="0"/>
                  <a:ea typeface="ＭＳ Ｐゴシック" pitchFamily="50" charset="-128"/>
                </a:rPr>
                <a:t>Electricity</a:t>
              </a:r>
            </a:p>
          </p:txBody>
        </p:sp>
        <p:sp>
          <p:nvSpPr>
            <p:cNvPr id="83991" name="Text Box 23"/>
            <p:cNvSpPr txBox="1">
              <a:spLocks noChangeArrowheads="1"/>
            </p:cNvSpPr>
            <p:nvPr/>
          </p:nvSpPr>
          <p:spPr bwMode="auto">
            <a:xfrm>
              <a:off x="4695" y="3725"/>
              <a:ext cx="101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Digital</a:t>
              </a:r>
            </a:p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Radiograph</a:t>
              </a:r>
            </a:p>
          </p:txBody>
        </p:sp>
        <p:sp>
          <p:nvSpPr>
            <p:cNvPr id="630802" name="AutoShape 26"/>
            <p:cNvSpPr>
              <a:spLocks noChangeArrowheads="1"/>
            </p:cNvSpPr>
            <p:nvPr/>
          </p:nvSpPr>
          <p:spPr bwMode="auto">
            <a:xfrm rot="5400000">
              <a:off x="4917" y="3300"/>
              <a:ext cx="289" cy="144"/>
            </a:xfrm>
            <a:prstGeom prst="rightArrow">
              <a:avLst>
                <a:gd name="adj1" fmla="val 50000"/>
                <a:gd name="adj2" fmla="val 50174"/>
              </a:avLst>
            </a:prstGeom>
            <a:gradFill rotWithShape="1">
              <a:gsLst>
                <a:gs pos="0">
                  <a:srgbClr val="FF9900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</p:grpSp>
      <p:sp>
        <p:nvSpPr>
          <p:cNvPr id="630803" name="Text Box 27"/>
          <p:cNvSpPr txBox="1">
            <a:spLocks noChangeArrowheads="1"/>
          </p:cNvSpPr>
          <p:nvPr/>
        </p:nvSpPr>
        <p:spPr bwMode="auto">
          <a:xfrm>
            <a:off x="1503361" y="643508"/>
            <a:ext cx="11544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u="sng" dirty="0">
                <a:solidFill>
                  <a:srgbClr val="FF0000"/>
                </a:solidFill>
              </a:rPr>
              <a:t>Readout</a:t>
            </a:r>
          </a:p>
        </p:txBody>
      </p:sp>
      <p:sp>
        <p:nvSpPr>
          <p:cNvPr id="630805" name="Text Box 21"/>
          <p:cNvSpPr txBox="1">
            <a:spLocks noChangeArrowheads="1"/>
          </p:cNvSpPr>
          <p:nvPr/>
        </p:nvSpPr>
        <p:spPr bwMode="auto">
          <a:xfrm>
            <a:off x="6153150" y="28576"/>
            <a:ext cx="4457700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104531"/>
                </a:solidFill>
                <a:latin typeface="Arial" pitchFamily="34" charset="0"/>
                <a:ea typeface="ヒラギノ角ゴ Pro W3" charset="-128"/>
              </a:rPr>
              <a:t>Flat Panel Detector (FPD) operation</a:t>
            </a:r>
          </a:p>
        </p:txBody>
      </p:sp>
      <p:sp>
        <p:nvSpPr>
          <p:cNvPr id="630806" name="Text Box 22"/>
          <p:cNvSpPr txBox="1">
            <a:spLocks noChangeArrowheads="1"/>
          </p:cNvSpPr>
          <p:nvPr/>
        </p:nvSpPr>
        <p:spPr bwMode="auto">
          <a:xfrm>
            <a:off x="1611313" y="25401"/>
            <a:ext cx="2582862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Arial" pitchFamily="34" charset="0"/>
                <a:ea typeface="ヒラギノ角ゴ Pro W3" charset="-128"/>
              </a:rPr>
              <a:t>Digital Radiography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29" y="3077532"/>
            <a:ext cx="2709619" cy="303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5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791" name="Picture 4" descr="GOS-sequence_readou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601" y="757238"/>
            <a:ext cx="3724275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0792" name="Text Box 5"/>
          <p:cNvSpPr txBox="1">
            <a:spLocks noChangeArrowheads="1"/>
          </p:cNvSpPr>
          <p:nvPr/>
        </p:nvSpPr>
        <p:spPr bwMode="auto">
          <a:xfrm>
            <a:off x="431008" y="1521966"/>
            <a:ext cx="334644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1600" dirty="0">
                <a:solidFill>
                  <a:srgbClr val="104531"/>
                </a:solidFill>
              </a:rPr>
              <a:t>The TFTs are turned </a:t>
            </a:r>
            <a:r>
              <a:rPr lang="en-US" sz="1600" dirty="0" smtClean="0">
                <a:solidFill>
                  <a:srgbClr val="104531"/>
                </a:solidFill>
              </a:rPr>
              <a:t>on, coupling </a:t>
            </a:r>
            <a:r>
              <a:rPr lang="en-US" sz="1600" dirty="0">
                <a:solidFill>
                  <a:srgbClr val="104531"/>
                </a:solidFill>
              </a:rPr>
              <a:t>the </a:t>
            </a:r>
            <a:r>
              <a:rPr lang="en-US" sz="1600" dirty="0" smtClean="0">
                <a:solidFill>
                  <a:srgbClr val="104531"/>
                </a:solidFill>
              </a:rPr>
              <a:t>electrical charge </a:t>
            </a:r>
            <a:r>
              <a:rPr lang="en-US" sz="1600" dirty="0">
                <a:solidFill>
                  <a:srgbClr val="104531"/>
                </a:solidFill>
              </a:rPr>
              <a:t>from each </a:t>
            </a:r>
            <a:r>
              <a:rPr lang="en-US" sz="1600" dirty="0" smtClean="0">
                <a:solidFill>
                  <a:srgbClr val="104531"/>
                </a:solidFill>
              </a:rPr>
              <a:t>pixel electrode </a:t>
            </a:r>
            <a:r>
              <a:rPr lang="en-US" sz="1600" dirty="0">
                <a:solidFill>
                  <a:srgbClr val="104531"/>
                </a:solidFill>
              </a:rPr>
              <a:t>to </a:t>
            </a:r>
            <a:r>
              <a:rPr lang="en-US" sz="1600" dirty="0" smtClean="0">
                <a:solidFill>
                  <a:srgbClr val="104531"/>
                </a:solidFill>
              </a:rPr>
              <a:t>the digitization </a:t>
            </a:r>
            <a:r>
              <a:rPr lang="en-US" sz="1600" dirty="0">
                <a:solidFill>
                  <a:srgbClr val="104531"/>
                </a:solidFill>
              </a:rPr>
              <a:t>electronics</a:t>
            </a:r>
          </a:p>
        </p:txBody>
      </p:sp>
      <p:grpSp>
        <p:nvGrpSpPr>
          <p:cNvPr id="630804" name="Group 20"/>
          <p:cNvGrpSpPr>
            <a:grpSpLocks/>
          </p:cNvGrpSpPr>
          <p:nvPr/>
        </p:nvGrpSpPr>
        <p:grpSpPr bwMode="auto">
          <a:xfrm>
            <a:off x="8391529" y="1214438"/>
            <a:ext cx="2197101" cy="5102224"/>
            <a:chOff x="4326" y="957"/>
            <a:chExt cx="1384" cy="3214"/>
          </a:xfrm>
        </p:grpSpPr>
        <p:grpSp>
          <p:nvGrpSpPr>
            <p:cNvPr id="630786" name="Group 25"/>
            <p:cNvGrpSpPr>
              <a:grpSpLocks/>
            </p:cNvGrpSpPr>
            <p:nvPr/>
          </p:nvGrpSpPr>
          <p:grpSpPr bwMode="auto">
            <a:xfrm>
              <a:off x="4326" y="2502"/>
              <a:ext cx="1092" cy="1596"/>
              <a:chOff x="4326" y="2496"/>
              <a:chExt cx="1092" cy="1596"/>
            </a:xfrm>
          </p:grpSpPr>
          <p:sp>
            <p:nvSpPr>
              <p:cNvPr id="630787" name="Rectangle 14"/>
              <p:cNvSpPr>
                <a:spLocks noChangeArrowheads="1"/>
              </p:cNvSpPr>
              <p:nvPr/>
            </p:nvSpPr>
            <p:spPr bwMode="auto">
              <a:xfrm>
                <a:off x="4686" y="2496"/>
                <a:ext cx="732" cy="159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  <p:sp>
            <p:nvSpPr>
              <p:cNvPr id="630788" name="AutoShape 18"/>
              <p:cNvSpPr>
                <a:spLocks noChangeArrowheads="1"/>
              </p:cNvSpPr>
              <p:nvPr/>
            </p:nvSpPr>
            <p:spPr bwMode="auto">
              <a:xfrm flipH="1">
                <a:off x="4326" y="3084"/>
                <a:ext cx="362" cy="414"/>
              </a:xfrm>
              <a:prstGeom prst="rightArrow">
                <a:avLst>
                  <a:gd name="adj1" fmla="val 50000"/>
                  <a:gd name="adj2" fmla="val 25000"/>
                </a:avLst>
              </a:prstGeom>
              <a:solidFill>
                <a:srgbClr val="FFFF99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  <p:sp>
            <p:nvSpPr>
              <p:cNvPr id="630789" name="Rectangle 22"/>
              <p:cNvSpPr>
                <a:spLocks noChangeArrowheads="1"/>
              </p:cNvSpPr>
              <p:nvPr/>
            </p:nvSpPr>
            <p:spPr bwMode="auto">
              <a:xfrm>
                <a:off x="4680" y="3192"/>
                <a:ext cx="56" cy="201"/>
              </a:xfrm>
              <a:prstGeom prst="rect">
                <a:avLst/>
              </a:prstGeom>
              <a:solidFill>
                <a:srgbClr val="FFFF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defTabSz="457200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>
                  <a:solidFill>
                    <a:prstClr val="black"/>
                  </a:solidFill>
                  <a:latin typeface="Arial" pitchFamily="34" charset="0"/>
                  <a:ea typeface="ヒラギノ角ゴ Pro W3" charset="-128"/>
                </a:endParaRPr>
              </a:p>
            </p:txBody>
          </p:sp>
        </p:grpSp>
        <p:pic>
          <p:nvPicPr>
            <p:cNvPr id="630794" name="Picture 13" descr="chest-final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2" y="3349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5" name="Picture 15" descr="Chest-expose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9" y="957"/>
              <a:ext cx="634" cy="6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6" name="Picture 16" descr="chest-scintillate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7" y="1743"/>
              <a:ext cx="645" cy="7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0797" name="Picture 17" descr="chest-electrical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" y="2541"/>
              <a:ext cx="652" cy="7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87" name="Text Box 19"/>
            <p:cNvSpPr txBox="1">
              <a:spLocks noChangeArrowheads="1"/>
            </p:cNvSpPr>
            <p:nvPr/>
          </p:nvSpPr>
          <p:spPr bwMode="auto">
            <a:xfrm>
              <a:off x="4826" y="1364"/>
              <a:ext cx="665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2700" dir="54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334FE7"/>
                  </a:solidFill>
                  <a:latin typeface="Arial" charset="0"/>
                  <a:ea typeface="ＭＳ Ｐゴシック" pitchFamily="50" charset="-128"/>
                </a:rPr>
                <a:t>X-Rays</a:t>
              </a:r>
            </a:p>
          </p:txBody>
        </p:sp>
        <p:sp>
          <p:nvSpPr>
            <p:cNvPr id="83988" name="Text Box 20"/>
            <p:cNvSpPr txBox="1">
              <a:spLocks noChangeArrowheads="1"/>
            </p:cNvSpPr>
            <p:nvPr/>
          </p:nvSpPr>
          <p:spPr bwMode="auto">
            <a:xfrm>
              <a:off x="4886" y="1787"/>
              <a:ext cx="511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21C315"/>
                  </a:solidFill>
                  <a:latin typeface="Arial" charset="0"/>
                  <a:ea typeface="ＭＳ Ｐゴシック" pitchFamily="50" charset="-128"/>
                </a:rPr>
                <a:t>Light</a:t>
              </a:r>
            </a:p>
          </p:txBody>
        </p:sp>
        <p:sp>
          <p:nvSpPr>
            <p:cNvPr id="83989" name="Text Box 21"/>
            <p:cNvSpPr txBox="1">
              <a:spLocks noChangeArrowheads="1"/>
            </p:cNvSpPr>
            <p:nvPr/>
          </p:nvSpPr>
          <p:spPr bwMode="auto">
            <a:xfrm>
              <a:off x="4757" y="3029"/>
              <a:ext cx="887" cy="25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srgbClr val="EA7D11"/>
                  </a:solidFill>
                  <a:latin typeface="Arial" charset="0"/>
                  <a:ea typeface="ＭＳ Ｐゴシック" pitchFamily="50" charset="-128"/>
                </a:rPr>
                <a:t>Electricity</a:t>
              </a:r>
            </a:p>
          </p:txBody>
        </p:sp>
        <p:sp>
          <p:nvSpPr>
            <p:cNvPr id="83991" name="Text Box 23"/>
            <p:cNvSpPr txBox="1">
              <a:spLocks noChangeArrowheads="1"/>
            </p:cNvSpPr>
            <p:nvPr/>
          </p:nvSpPr>
          <p:spPr bwMode="auto">
            <a:xfrm>
              <a:off x="4695" y="3725"/>
              <a:ext cx="1015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chemeClr val="tx1">
                  <a:alpha val="50000"/>
                </a:schemeClr>
              </a:outerShdw>
            </a:effectLst>
          </p:spPr>
          <p:txBody>
            <a:bodyPr wrap="none">
              <a:spAutoFit/>
            </a:bodyPr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Digital</a:t>
              </a:r>
            </a:p>
            <a:p>
              <a:pPr defTabSz="4572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2000" b="1">
                  <a:solidFill>
                    <a:prstClr val="white"/>
                  </a:solidFill>
                  <a:latin typeface="Arial" charset="0"/>
                  <a:ea typeface="ＭＳ Ｐゴシック" pitchFamily="50" charset="-128"/>
                </a:rPr>
                <a:t>Radiograph</a:t>
              </a:r>
            </a:p>
          </p:txBody>
        </p:sp>
        <p:sp>
          <p:nvSpPr>
            <p:cNvPr id="630802" name="AutoShape 26"/>
            <p:cNvSpPr>
              <a:spLocks noChangeArrowheads="1"/>
            </p:cNvSpPr>
            <p:nvPr/>
          </p:nvSpPr>
          <p:spPr bwMode="auto">
            <a:xfrm rot="5400000">
              <a:off x="4917" y="3300"/>
              <a:ext cx="289" cy="144"/>
            </a:xfrm>
            <a:prstGeom prst="rightArrow">
              <a:avLst>
                <a:gd name="adj1" fmla="val 50000"/>
                <a:gd name="adj2" fmla="val 50174"/>
              </a:avLst>
            </a:prstGeom>
            <a:gradFill rotWithShape="1">
              <a:gsLst>
                <a:gs pos="0">
                  <a:srgbClr val="FF9900"/>
                </a:gs>
                <a:gs pos="100000">
                  <a:srgbClr val="B2B2B2"/>
                </a:gs>
              </a:gsLst>
              <a:lin ang="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rot="10800000" vert="eaVert" wrap="none" anchor="ctr"/>
            <a:lstStyle/>
            <a:p>
              <a:pPr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prstClr val="black"/>
                </a:solidFill>
                <a:latin typeface="Arial" pitchFamily="34" charset="0"/>
                <a:ea typeface="ヒラギノ角ゴ Pro W3" charset="-128"/>
              </a:endParaRPr>
            </a:p>
          </p:txBody>
        </p:sp>
      </p:grpSp>
      <p:sp>
        <p:nvSpPr>
          <p:cNvPr id="630803" name="Text Box 27"/>
          <p:cNvSpPr txBox="1">
            <a:spLocks noChangeArrowheads="1"/>
          </p:cNvSpPr>
          <p:nvPr/>
        </p:nvSpPr>
        <p:spPr bwMode="auto">
          <a:xfrm>
            <a:off x="1503361" y="643508"/>
            <a:ext cx="115448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l" defTabSz="457200"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sz="2000" u="sng" dirty="0">
                <a:solidFill>
                  <a:srgbClr val="FF0000"/>
                </a:solidFill>
              </a:rPr>
              <a:t>Readout</a:t>
            </a:r>
          </a:p>
        </p:txBody>
      </p:sp>
      <p:sp>
        <p:nvSpPr>
          <p:cNvPr id="630805" name="Text Box 21"/>
          <p:cNvSpPr txBox="1">
            <a:spLocks noChangeArrowheads="1"/>
          </p:cNvSpPr>
          <p:nvPr/>
        </p:nvSpPr>
        <p:spPr bwMode="auto">
          <a:xfrm>
            <a:off x="6153150" y="28576"/>
            <a:ext cx="4457700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1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>
                <a:solidFill>
                  <a:srgbClr val="104531"/>
                </a:solidFill>
                <a:latin typeface="Arial" pitchFamily="34" charset="0"/>
                <a:ea typeface="ヒラギノ角ゴ Pro W3" charset="-128"/>
              </a:rPr>
              <a:t>Flat Panel Detector (FPD) operation</a:t>
            </a:r>
          </a:p>
        </p:txBody>
      </p:sp>
      <p:sp>
        <p:nvSpPr>
          <p:cNvPr id="630806" name="Text Box 22"/>
          <p:cNvSpPr txBox="1">
            <a:spLocks noChangeArrowheads="1"/>
          </p:cNvSpPr>
          <p:nvPr/>
        </p:nvSpPr>
        <p:spPr bwMode="auto">
          <a:xfrm>
            <a:off x="1611313" y="25401"/>
            <a:ext cx="2582862" cy="3968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tx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01916D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FF33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457200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dirty="0">
                <a:solidFill>
                  <a:prstClr val="white"/>
                </a:solidFill>
                <a:latin typeface="Arial" pitchFamily="34" charset="0"/>
                <a:ea typeface="ヒラギノ角ゴ Pro W3" charset="-128"/>
              </a:rPr>
              <a:t>Digital Radiography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30" y="3165475"/>
            <a:ext cx="2023201" cy="2538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9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911" y="0"/>
            <a:ext cx="48381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5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777" y="301336"/>
            <a:ext cx="7720445" cy="625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7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4438" t="29110" r="40518" b="16891"/>
          <a:stretch/>
        </p:blipFill>
        <p:spPr>
          <a:xfrm>
            <a:off x="6034372" y="1820176"/>
            <a:ext cx="3967764" cy="4235570"/>
          </a:xfrm>
          <a:prstGeom prst="rect">
            <a:avLst/>
          </a:prstGeom>
        </p:spPr>
      </p:pic>
      <p:pic>
        <p:nvPicPr>
          <p:cNvPr id="4" name="Picture 3" descr="Screen Clippi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255" y="1820176"/>
            <a:ext cx="4024960" cy="42355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943634" y="439946"/>
            <a:ext cx="632316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rgbClr val="FF0000"/>
                </a:solidFill>
              </a:rPr>
              <a:t>Pneumothorax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2136" y="2915011"/>
            <a:ext cx="2045898" cy="2045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92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7637"/>
            <a:ext cx="91440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8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951" y="0"/>
            <a:ext cx="4886325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3" y="0"/>
            <a:ext cx="6986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12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717" y="2045094"/>
            <a:ext cx="4017335" cy="26614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545" y="2566212"/>
            <a:ext cx="2162175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226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altLang="zh-TW" u="sng" dirty="0" smtClean="0">
                <a:solidFill>
                  <a:srgbClr val="FF0000"/>
                </a:solidFill>
              </a:rPr>
              <a:t>Summary</a:t>
            </a:r>
            <a:endParaRPr lang="en-US" u="sng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2788" y="1325563"/>
            <a:ext cx="6777038" cy="5289551"/>
          </a:xfrm>
        </p:spPr>
        <p:txBody>
          <a:bodyPr>
            <a:normAutofit fontScale="92500" lnSpcReduction="10000"/>
          </a:bodyPr>
          <a:lstStyle/>
          <a:p>
            <a:pPr marL="571500" indent="-571500">
              <a:buFont typeface="+mj-lt"/>
              <a:buAutoNum type="romanUcPeriod"/>
            </a:pPr>
            <a:r>
              <a:rPr lang="en-US" dirty="0" smtClean="0">
                <a:solidFill>
                  <a:srgbClr val="002060"/>
                </a:solidFill>
              </a:rPr>
              <a:t>Production of clinical X-ray</a:t>
            </a:r>
            <a:endParaRPr lang="en-US" dirty="0">
              <a:solidFill>
                <a:srgbClr val="002060"/>
              </a:solidFill>
            </a:endParaRPr>
          </a:p>
          <a:p>
            <a:pPr marL="1085850" indent="-508000">
              <a:buFont typeface="Wingdings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X-ray tube structure</a:t>
            </a:r>
          </a:p>
          <a:p>
            <a:pPr marL="1085850" indent="-508000">
              <a:buFont typeface="Wingdings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g</a:t>
            </a:r>
            <a:r>
              <a:rPr lang="en-US" dirty="0" smtClean="0">
                <a:solidFill>
                  <a:srgbClr val="002060"/>
                </a:solidFill>
              </a:rPr>
              <a:t>eneration of X-ray</a:t>
            </a:r>
          </a:p>
          <a:p>
            <a:pPr marL="1085850" indent="-508000">
              <a:buFont typeface="Wingdings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omponents of X-ray machine </a:t>
            </a:r>
          </a:p>
          <a:p>
            <a:pPr marL="0" indent="0">
              <a:buNone/>
            </a:pPr>
            <a:endParaRPr lang="en-US" dirty="0">
              <a:solidFill>
                <a:srgbClr val="002060"/>
              </a:solidFill>
            </a:endParaRPr>
          </a:p>
          <a:p>
            <a:pPr marL="571500" indent="-571500">
              <a:buFont typeface="+mj-lt"/>
              <a:buAutoNum type="romanUcPeriod" startAt="2"/>
            </a:pPr>
            <a:r>
              <a:rPr lang="en-US" dirty="0" smtClean="0">
                <a:solidFill>
                  <a:srgbClr val="002060"/>
                </a:solidFill>
              </a:rPr>
              <a:t>Creation of X-ray image</a:t>
            </a:r>
          </a:p>
          <a:p>
            <a:pPr marL="1085850" indent="-508000">
              <a:buFont typeface="Wingdings" charset="2"/>
              <a:buChar char="ü"/>
            </a:pPr>
            <a:r>
              <a:rPr lang="en-US" dirty="0">
                <a:solidFill>
                  <a:srgbClr val="002060"/>
                </a:solidFill>
              </a:rPr>
              <a:t>i</a:t>
            </a:r>
            <a:r>
              <a:rPr lang="en-US" dirty="0" smtClean="0">
                <a:solidFill>
                  <a:srgbClr val="002060"/>
                </a:solidFill>
              </a:rPr>
              <a:t>nteractions of X-ray with tissues</a:t>
            </a:r>
          </a:p>
          <a:p>
            <a:pPr marL="1085850" indent="-508000">
              <a:buFont typeface="Wingdings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formation of X-ray image</a:t>
            </a:r>
          </a:p>
          <a:p>
            <a:pPr marL="1085850" indent="0">
              <a:buNone/>
            </a:pPr>
            <a:r>
              <a:rPr lang="en-US" sz="2100" i="1" dirty="0">
                <a:solidFill>
                  <a:srgbClr val="002060"/>
                </a:solidFill>
              </a:rPr>
              <a:t>X-ray image contrast (X-ray energy </a:t>
            </a:r>
            <a:r>
              <a:rPr lang="en-US" sz="2100" i="1" dirty="0" err="1">
                <a:solidFill>
                  <a:srgbClr val="002060"/>
                </a:solidFill>
              </a:rPr>
              <a:t>KeV</a:t>
            </a:r>
            <a:r>
              <a:rPr lang="en-US" sz="2100" i="1" dirty="0">
                <a:solidFill>
                  <a:srgbClr val="002060"/>
                </a:solidFill>
              </a:rPr>
              <a:t>, intensity </a:t>
            </a:r>
            <a:r>
              <a:rPr lang="en-US" sz="2100" i="1" dirty="0" err="1">
                <a:solidFill>
                  <a:srgbClr val="002060"/>
                </a:solidFill>
              </a:rPr>
              <a:t>mAs</a:t>
            </a:r>
            <a:r>
              <a:rPr lang="en-US" sz="2100" i="1" dirty="0" smtClean="0">
                <a:solidFill>
                  <a:srgbClr val="002060"/>
                </a:solidFill>
              </a:rPr>
              <a:t>)</a:t>
            </a:r>
          </a:p>
          <a:p>
            <a:pPr marL="1085850" indent="-508000">
              <a:buFont typeface="Wingdings" charset="2"/>
              <a:buChar char="ü"/>
            </a:pPr>
            <a:r>
              <a:rPr lang="en-US" dirty="0" smtClean="0">
                <a:solidFill>
                  <a:srgbClr val="002060"/>
                </a:solidFill>
              </a:rPr>
              <a:t>image recording</a:t>
            </a:r>
          </a:p>
          <a:p>
            <a:pPr marL="1085850" indent="-282575">
              <a:buFont typeface="Courier New" charset="0"/>
              <a:buChar char="o"/>
            </a:pPr>
            <a:r>
              <a:rPr lang="en-US" sz="1900" i="1" dirty="0" smtClean="0">
                <a:solidFill>
                  <a:srgbClr val="002060"/>
                </a:solidFill>
              </a:rPr>
              <a:t>Digital image (pixel, spatial resolution, gray scale, image size)</a:t>
            </a:r>
          </a:p>
          <a:p>
            <a:pPr marL="1085850" indent="-282575">
              <a:spcBef>
                <a:spcPts val="400"/>
              </a:spcBef>
              <a:buFont typeface="Courier New" charset="0"/>
              <a:buChar char="o"/>
            </a:pPr>
            <a:r>
              <a:rPr lang="en-US" sz="1900" i="1" dirty="0" smtClean="0">
                <a:solidFill>
                  <a:srgbClr val="002060"/>
                </a:solidFill>
              </a:rPr>
              <a:t>Recording/Capture </a:t>
            </a:r>
            <a:r>
              <a:rPr lang="en-US" sz="1900" i="1" dirty="0">
                <a:solidFill>
                  <a:srgbClr val="002060"/>
                </a:solidFill>
              </a:rPr>
              <a:t>X-ray image</a:t>
            </a:r>
          </a:p>
          <a:p>
            <a:pPr marL="577850" indent="0">
              <a:buNone/>
            </a:pPr>
            <a:endParaRPr lang="en-US" dirty="0" smtClean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50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2555</TotalTime>
  <Words>2430</Words>
  <Application>Microsoft Macintosh PowerPoint</Application>
  <PresentationFormat>Widescreen</PresentationFormat>
  <Paragraphs>477</Paragraphs>
  <Slides>102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8" baseType="lpstr">
      <vt:lpstr>Calibri</vt:lpstr>
      <vt:lpstr>Calibri Light</vt:lpstr>
      <vt:lpstr>Cambria Math</vt:lpstr>
      <vt:lpstr>Courier New</vt:lpstr>
      <vt:lpstr>DFKai-SB</vt:lpstr>
      <vt:lpstr>Mangal</vt:lpstr>
      <vt:lpstr>ＭＳ Ｐゴシック</vt:lpstr>
      <vt:lpstr>Symbol</vt:lpstr>
      <vt:lpstr>Times New Roman</vt:lpstr>
      <vt:lpstr>Wingdings</vt:lpstr>
      <vt:lpstr>ヒラギノ角ゴ Pro W3</vt:lpstr>
      <vt:lpstr>宋体</vt:lpstr>
      <vt:lpstr>新細明體</vt:lpstr>
      <vt:lpstr>Arial</vt:lpstr>
      <vt:lpstr>Office Theme</vt:lpstr>
      <vt:lpstr>Worksheet</vt:lpstr>
      <vt:lpstr>Introduction of Medical Imaging</vt:lpstr>
      <vt:lpstr>PowerPoint Presentation</vt:lpstr>
      <vt:lpstr>PowerPoint Presentation</vt:lpstr>
      <vt:lpstr>PowerPoint Presentation</vt:lpstr>
      <vt:lpstr>Imaging Methods</vt:lpstr>
      <vt:lpstr>PowerPoint Presentation</vt:lpstr>
      <vt:lpstr>PowerPoint Presentation</vt:lpstr>
      <vt:lpstr>PowerPoint Presentation</vt:lpstr>
      <vt:lpstr>PowerPoint Presentation</vt:lpstr>
      <vt:lpstr>Imaging Methods</vt:lpstr>
      <vt:lpstr>Outline</vt:lpstr>
      <vt:lpstr>X-ray machine</vt:lpstr>
      <vt:lpstr>X-ray</vt:lpstr>
      <vt:lpstr>PowerPoint Presentation</vt:lpstr>
      <vt:lpstr>X-ray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Production of X-ray</vt:lpstr>
      <vt:lpstr>Production of X-ray</vt:lpstr>
      <vt:lpstr>Production of X-ray –  Bremsstrahlung and Characteristic X-rays</vt:lpstr>
      <vt:lpstr>Production of X-ray –  Bremsstrahlung and Characteristic X-rays</vt:lpstr>
      <vt:lpstr>Production of X-ray –  Bremsstrahlung and Characteristic X-rays</vt:lpstr>
      <vt:lpstr>Production of X-ray –  Bremsstrahlung and Characteristic X-rays</vt:lpstr>
      <vt:lpstr>PowerPoint Presentation</vt:lpstr>
      <vt:lpstr>Production of X-ray –  Bremsstrahlung and Characteristic X-rays</vt:lpstr>
      <vt:lpstr>Production of X-ray –  Bremsstrahlung and Characteristic X-rays</vt:lpstr>
      <vt:lpstr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vt:lpstr>
      <vt:lpstr>PowerPoint Presentation</vt:lpstr>
      <vt:lpstr>PowerPoint Presentation</vt:lpstr>
      <vt:lpstr>PowerPoint Presentation</vt:lpstr>
      <vt:lpstr>X-ray generator and safety features</vt:lpstr>
      <vt:lpstr>Selection of tube voltage (KVp), current and exposure time (mAs)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TUBE RATING CHARTS </vt:lpstr>
      <vt:lpstr>X-ray Tube Rating Chart (Single Exposure Chart)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Formation of X-ray Image</vt:lpstr>
      <vt:lpstr>Formation of X-ray Image</vt:lpstr>
      <vt:lpstr>PowerPoint Presentation</vt:lpstr>
      <vt:lpstr>PowerPoint Presentation</vt:lpstr>
      <vt:lpstr>PowerPoint Presentation</vt:lpstr>
      <vt:lpstr>Pair Production</vt:lpstr>
      <vt:lpstr>Formation of X-ray Image</vt:lpstr>
      <vt:lpstr>PowerPoint Presentation</vt:lpstr>
      <vt:lpstr>PowerPoint Presentation</vt:lpstr>
      <vt:lpstr>X-ray attenuation in tungsten</vt:lpstr>
      <vt:lpstr>PowerPoint Presentation</vt:lpstr>
      <vt:lpstr>PowerPoint Presentation</vt:lpstr>
      <vt:lpstr>X-ray attenuation in tissues (Need x-ray energy produces greatest contrast in tissues)</vt:lpstr>
      <vt:lpstr>X-ray attenuation in body</vt:lpstr>
      <vt:lpstr>X-ray attenuation in tissues (Need x-ray energy produces greatest contrast in tissues)</vt:lpstr>
      <vt:lpstr>X-ray attenuation in tissues (Need x-ray energy produces greatest contrast in tissues)</vt:lpstr>
      <vt:lpstr>X-ray attenuation in tissues (Need x-ray energy produces greatest contrast in tissues)</vt:lpstr>
      <vt:lpstr>X-ray attenuation in tissues and barium (Need x-ray energy produces greatest contrast in tissues)</vt:lpstr>
      <vt:lpstr>X-ray attenuation in tissues and barium (Need x-ray energy produces greatest contrast in tissues)</vt:lpstr>
      <vt:lpstr>X-ray attenuation in tissues and barium (Need x-ray energy produces greatest contrast in tissues)</vt:lpstr>
      <vt:lpstr>Recording X-rays Exit from Patient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TYPICAL RADIOLOGIAL IMAGE FORMATS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Additional Readings (suggested)</vt:lpstr>
      <vt:lpstr>Howard University –  Imaging Core</vt:lpstr>
      <vt:lpstr>Howard University –  Imaging Core</vt:lpstr>
    </vt:vector>
  </TitlesOfParts>
  <Company>Howard University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Wang</dc:creator>
  <cp:lastModifiedBy>Wang, Paul</cp:lastModifiedBy>
  <cp:revision>139</cp:revision>
  <dcterms:created xsi:type="dcterms:W3CDTF">2014-12-19T17:27:11Z</dcterms:created>
  <dcterms:modified xsi:type="dcterms:W3CDTF">2017-09-21T03:36:34Z</dcterms:modified>
</cp:coreProperties>
</file>